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A1CFB-B552-4100-A363-AF466A50B3D7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B60E0-3D16-45EE-8278-671ABC2FF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60E0-3D16-45EE-8278-671ABC2FF8E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C5E870E-75F9-4EC8-8E6B-91D559AE4BFA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CD3193-524A-4014-802C-27D75B05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764705"/>
            <a:ext cx="7342584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Building a Comprehensive Information Literacy Program in Higher Education</a:t>
            </a:r>
            <a:br>
              <a:rPr lang="en-US" sz="3600" dirty="0"/>
            </a:br>
            <a:br>
              <a:rPr lang="en-US" sz="3600" dirty="0"/>
            </a:br>
            <a:r>
              <a:rPr lang="zh-CN" altLang="en-US" sz="2700" dirty="0"/>
              <a:t>在高校建立全面发展的信息素质教育项目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376264"/>
          </a:xfrm>
        </p:spPr>
        <p:txBody>
          <a:bodyPr>
            <a:noAutofit/>
          </a:bodyPr>
          <a:lstStyle/>
          <a:p>
            <a:endParaRPr lang="en-US" altLang="zh-CN" sz="1600" dirty="0">
              <a:solidFill>
                <a:schemeClr val="tx1"/>
              </a:solidFill>
            </a:endParaRPr>
          </a:p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李海鹏  </a:t>
            </a:r>
            <a:br>
              <a:rPr lang="en-US" altLang="zh-CN" sz="1600" dirty="0">
                <a:solidFill>
                  <a:schemeClr val="tx1"/>
                </a:solidFill>
              </a:rPr>
            </a:br>
            <a:endParaRPr lang="en-US" altLang="zh-CN" sz="1600" dirty="0">
              <a:solidFill>
                <a:schemeClr val="tx1"/>
              </a:solidFill>
            </a:endParaRPr>
          </a:p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香港浸会大学图书馆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2013</a:t>
            </a:r>
            <a:r>
              <a:rPr lang="zh-CN" altLang="en-US" sz="1600" dirty="0">
                <a:solidFill>
                  <a:schemeClr val="tx1"/>
                </a:solidFill>
              </a:rPr>
              <a:t>年</a:t>
            </a:r>
            <a:r>
              <a:rPr lang="en-US" altLang="zh-CN" sz="1600" dirty="0">
                <a:solidFill>
                  <a:schemeClr val="tx1"/>
                </a:solidFill>
              </a:rPr>
              <a:t>4</a:t>
            </a:r>
            <a:r>
              <a:rPr lang="zh-CN" altLang="en-US" sz="1600" dirty="0">
                <a:solidFill>
                  <a:schemeClr val="tx1"/>
                </a:solidFill>
              </a:rPr>
              <a:t>月</a:t>
            </a:r>
            <a:br>
              <a:rPr lang="en-US" altLang="zh-CN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中国</a:t>
            </a:r>
            <a:r>
              <a:rPr lang="en-US" altLang="zh-CN" sz="1600" dirty="0">
                <a:solidFill>
                  <a:schemeClr val="tx1"/>
                </a:solidFill>
              </a:rPr>
              <a:t>. </a:t>
            </a:r>
            <a:r>
              <a:rPr lang="zh-CN" altLang="en-US" sz="1600" dirty="0">
                <a:solidFill>
                  <a:schemeClr val="tx1"/>
                </a:solidFill>
              </a:rPr>
              <a:t>长春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Information Literacy </a:t>
            </a:r>
            <a:r>
              <a:rPr lang="zh-CN" altLang="en-US" sz="2800" dirty="0"/>
              <a:t>信息素养教育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539552" y="1124744"/>
          <a:ext cx="8136904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簡報" r:id="rId2" imgW="4570530" imgH="3427400" progId="PowerPoint.Show.8">
                  <p:embed/>
                </p:oleObj>
              </mc:Choice>
              <mc:Fallback>
                <p:oleObj name="簡報" r:id="rId2" imgW="4570530" imgH="3427400" progId="PowerPoint.Show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124744"/>
                        <a:ext cx="8136904" cy="5112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/>
              <a:t>Information Literacy—Goals</a:t>
            </a:r>
            <a:br>
              <a:rPr lang="en-US" altLang="zh-CN" dirty="0"/>
            </a:br>
            <a:r>
              <a:rPr lang="zh-CN" altLang="en-US" sz="3600" dirty="0"/>
              <a:t>信息素养之目的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Establishing partnerships in teaching </a:t>
            </a:r>
            <a:br>
              <a:rPr lang="en-US" dirty="0"/>
            </a:br>
            <a:r>
              <a:rPr lang="zh-CN" altLang="en-US" dirty="0"/>
              <a:t>教学中建立伙伴</a:t>
            </a:r>
            <a:endParaRPr lang="en-US" dirty="0"/>
          </a:p>
          <a:p>
            <a:r>
              <a:rPr lang="en-US" dirty="0"/>
              <a:t>Information literacy Incorporated in curriculum </a:t>
            </a:r>
            <a:r>
              <a:rPr lang="zh-CN" altLang="en-US" dirty="0"/>
              <a:t>信息素养融入教学</a:t>
            </a:r>
            <a:endParaRPr lang="en-US" dirty="0"/>
          </a:p>
          <a:p>
            <a:r>
              <a:rPr lang="en-US" dirty="0"/>
              <a:t>Information literacy embedded in learning environments </a:t>
            </a:r>
            <a:r>
              <a:rPr lang="zh-CN" altLang="en-US" dirty="0"/>
              <a:t>学习当中，无处不有</a:t>
            </a:r>
            <a:endParaRPr lang="en-US" dirty="0"/>
          </a:p>
          <a:p>
            <a:r>
              <a:rPr lang="en-US" dirty="0"/>
              <a:t>Support learning, teaching, and research </a:t>
            </a:r>
            <a:r>
              <a:rPr lang="zh-CN" altLang="en-US" dirty="0"/>
              <a:t>支持学习，教学与科研</a:t>
            </a:r>
            <a:endParaRPr lang="en-US" dirty="0"/>
          </a:p>
          <a:p>
            <a:r>
              <a:rPr lang="en-US" dirty="0"/>
              <a:t>Support mission of institution </a:t>
            </a:r>
            <a:r>
              <a:rPr lang="zh-CN" altLang="en-US" dirty="0"/>
              <a:t>为大学教育服务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Thank you!</a:t>
            </a:r>
            <a:br>
              <a:rPr lang="en-US" dirty="0"/>
            </a:br>
            <a:r>
              <a:rPr lang="zh-CN" altLang="en-US" dirty="0"/>
              <a:t>谢谢！</a:t>
            </a:r>
            <a:endParaRPr lang="en-US" dirty="0"/>
          </a:p>
          <a:p>
            <a:pPr algn="ctr"/>
            <a:endParaRPr lang="en-US" dirty="0"/>
          </a:p>
          <a:p>
            <a:pPr algn="ctr">
              <a:buNone/>
            </a:pPr>
            <a:r>
              <a:rPr lang="en-US" dirty="0"/>
              <a:t>Questions?</a:t>
            </a:r>
            <a:br>
              <a:rPr lang="en-US" dirty="0"/>
            </a:br>
            <a:r>
              <a:rPr lang="zh-CN" altLang="en-US" dirty="0"/>
              <a:t>问题？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Context </a:t>
            </a:r>
            <a:r>
              <a:rPr lang="zh-CN" altLang="en-US" dirty="0"/>
              <a:t>环境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Mission of the institution </a:t>
            </a:r>
            <a:r>
              <a:rPr lang="zh-CN" altLang="en-US" dirty="0"/>
              <a:t>大学宗旨</a:t>
            </a:r>
            <a:endParaRPr lang="en-US" dirty="0"/>
          </a:p>
          <a:p>
            <a:pPr lvl="1"/>
            <a:r>
              <a:rPr lang="en-US" dirty="0"/>
              <a:t>Education </a:t>
            </a:r>
            <a:r>
              <a:rPr lang="zh-CN" altLang="en-US" dirty="0"/>
              <a:t>教育</a:t>
            </a:r>
            <a:endParaRPr lang="en-US" dirty="0"/>
          </a:p>
          <a:p>
            <a:pPr lvl="1"/>
            <a:r>
              <a:rPr lang="en-US" dirty="0"/>
              <a:t>Research </a:t>
            </a:r>
            <a:r>
              <a:rPr lang="zh-CN" altLang="en-US" dirty="0"/>
              <a:t>科研</a:t>
            </a:r>
            <a:endParaRPr lang="en-US" dirty="0"/>
          </a:p>
          <a:p>
            <a:pPr lvl="1"/>
            <a:r>
              <a:rPr lang="en-US" dirty="0"/>
              <a:t>Service </a:t>
            </a:r>
            <a:r>
              <a:rPr lang="zh-CN" altLang="en-US" dirty="0"/>
              <a:t>服务</a:t>
            </a:r>
            <a:endParaRPr lang="en-US" dirty="0"/>
          </a:p>
          <a:p>
            <a:r>
              <a:rPr lang="en-US" dirty="0"/>
              <a:t>Role of the Library </a:t>
            </a:r>
            <a:r>
              <a:rPr lang="zh-CN" altLang="en-US" dirty="0"/>
              <a:t>图书馆的作用</a:t>
            </a:r>
            <a:endParaRPr lang="en-US" dirty="0"/>
          </a:p>
          <a:p>
            <a:pPr lvl="1"/>
            <a:r>
              <a:rPr lang="en-US" dirty="0"/>
              <a:t>Support mission of university  </a:t>
            </a:r>
            <a:r>
              <a:rPr lang="zh-CN" altLang="en-US" dirty="0"/>
              <a:t>支持大学</a:t>
            </a:r>
            <a:endParaRPr lang="en-US" dirty="0"/>
          </a:p>
          <a:p>
            <a:pPr lvl="1"/>
            <a:r>
              <a:rPr lang="en-US" dirty="0"/>
              <a:t>Provide quality service and collection </a:t>
            </a:r>
            <a:r>
              <a:rPr lang="zh-CN" altLang="en-US" dirty="0"/>
              <a:t>最佳服务与馆藏</a:t>
            </a:r>
            <a:endParaRPr lang="en-US" dirty="0"/>
          </a:p>
          <a:p>
            <a:pPr lvl="1"/>
            <a:r>
              <a:rPr lang="en-US" dirty="0"/>
              <a:t>Be a partner in higher education </a:t>
            </a:r>
            <a:r>
              <a:rPr lang="zh-CN" altLang="en-US" dirty="0"/>
              <a:t>建立伙伴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 </a:t>
            </a:r>
            <a:r>
              <a:rPr lang="zh-CN" altLang="en-US" dirty="0"/>
              <a:t>背景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Information explosion  </a:t>
            </a:r>
            <a:r>
              <a:rPr lang="zh-CN" altLang="en-US" dirty="0"/>
              <a:t>信息爆炸</a:t>
            </a:r>
            <a:endParaRPr lang="en-US" dirty="0"/>
          </a:p>
          <a:p>
            <a:pPr lvl="1"/>
            <a:r>
              <a:rPr lang="en-US" dirty="0"/>
              <a:t>Google  </a:t>
            </a:r>
            <a:r>
              <a:rPr lang="zh-CN" altLang="en-US" dirty="0"/>
              <a:t>谷歌</a:t>
            </a:r>
            <a:endParaRPr lang="en-US" dirty="0"/>
          </a:p>
          <a:p>
            <a:pPr lvl="1"/>
            <a:r>
              <a:rPr lang="en-US" dirty="0"/>
              <a:t>Scholarly </a:t>
            </a:r>
            <a:r>
              <a:rPr lang="zh-CN" altLang="en-US" dirty="0"/>
              <a:t>学术</a:t>
            </a:r>
            <a:endParaRPr lang="en-US" dirty="0"/>
          </a:p>
          <a:p>
            <a:r>
              <a:rPr lang="en-US" dirty="0"/>
              <a:t>Information complexity </a:t>
            </a:r>
            <a:r>
              <a:rPr lang="zh-CN" altLang="en-US" dirty="0"/>
              <a:t>信息复杂</a:t>
            </a:r>
            <a:endParaRPr lang="en-US" dirty="0"/>
          </a:p>
          <a:p>
            <a:pPr lvl="1"/>
            <a:r>
              <a:rPr lang="en-US" dirty="0"/>
              <a:t>Print </a:t>
            </a:r>
            <a:r>
              <a:rPr lang="zh-CN" altLang="en-US" dirty="0"/>
              <a:t>纸质</a:t>
            </a:r>
            <a:endParaRPr lang="en-US" dirty="0"/>
          </a:p>
          <a:p>
            <a:pPr lvl="1"/>
            <a:r>
              <a:rPr lang="en-US" dirty="0"/>
              <a:t>Electronic </a:t>
            </a:r>
            <a:r>
              <a:rPr lang="zh-CN" altLang="en-US" dirty="0"/>
              <a:t>电子</a:t>
            </a:r>
            <a:endParaRPr lang="en-US" dirty="0"/>
          </a:p>
          <a:p>
            <a:r>
              <a:rPr lang="en-US" dirty="0"/>
              <a:t>Information organization </a:t>
            </a:r>
            <a:r>
              <a:rPr lang="zh-CN" altLang="en-US" dirty="0"/>
              <a:t>信息组织</a:t>
            </a:r>
            <a:endParaRPr lang="en-US" dirty="0"/>
          </a:p>
          <a:p>
            <a:pPr lvl="1"/>
            <a:r>
              <a:rPr lang="en-US" dirty="0"/>
              <a:t>Full-text </a:t>
            </a:r>
            <a:r>
              <a:rPr lang="zh-CN" altLang="en-US" dirty="0"/>
              <a:t>全文</a:t>
            </a:r>
            <a:endParaRPr lang="en-US" dirty="0"/>
          </a:p>
          <a:p>
            <a:pPr lvl="1"/>
            <a:r>
              <a:rPr lang="en-US" dirty="0"/>
              <a:t>Abstracts </a:t>
            </a:r>
            <a:r>
              <a:rPr lang="zh-CN" altLang="en-US" dirty="0"/>
              <a:t>摘要</a:t>
            </a:r>
            <a:endParaRPr lang="en-US" dirty="0"/>
          </a:p>
          <a:p>
            <a:pPr lvl="1"/>
            <a:r>
              <a:rPr lang="en-US" dirty="0"/>
              <a:t>Indexes </a:t>
            </a:r>
            <a:r>
              <a:rPr lang="zh-CN" altLang="en-US" dirty="0"/>
              <a:t>索引</a:t>
            </a:r>
            <a:endParaRPr lang="en-US" dirty="0"/>
          </a:p>
          <a:p>
            <a:pPr lvl="1"/>
            <a:r>
              <a:rPr lang="en-US" dirty="0"/>
              <a:t>More </a:t>
            </a:r>
            <a:r>
              <a:rPr lang="zh-CN" altLang="en-US" dirty="0"/>
              <a:t>其他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Students Learn </a:t>
            </a:r>
            <a:r>
              <a:rPr lang="zh-CN" altLang="en-US" dirty="0"/>
              <a:t>学生如何学习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Millennial/</a:t>
            </a:r>
            <a:r>
              <a:rPr lang="en-US" altLang="zh-CN" dirty="0"/>
              <a:t>N</a:t>
            </a:r>
            <a:r>
              <a:rPr lang="en-US" dirty="0"/>
              <a:t>et generation </a:t>
            </a:r>
            <a:r>
              <a:rPr lang="zh-CN" altLang="en-US" dirty="0"/>
              <a:t>千年</a:t>
            </a:r>
            <a:r>
              <a:rPr lang="en-US" altLang="zh-CN" dirty="0"/>
              <a:t>/</a:t>
            </a:r>
            <a:r>
              <a:rPr lang="zh-CN" altLang="en-US" dirty="0"/>
              <a:t>网上一代</a:t>
            </a:r>
            <a:endParaRPr lang="en-US" dirty="0"/>
          </a:p>
          <a:p>
            <a:r>
              <a:rPr lang="en-US" dirty="0"/>
              <a:t>Research findings </a:t>
            </a:r>
            <a:r>
              <a:rPr lang="zh-CN" altLang="en-US" dirty="0"/>
              <a:t>调研结果</a:t>
            </a:r>
            <a:endParaRPr lang="en-US" dirty="0"/>
          </a:p>
          <a:p>
            <a:pPr lvl="1"/>
            <a:r>
              <a:rPr lang="en-US" dirty="0"/>
              <a:t>Less motivation </a:t>
            </a:r>
            <a:r>
              <a:rPr lang="zh-CN" altLang="en-US" dirty="0"/>
              <a:t>动力减少</a:t>
            </a:r>
            <a:endParaRPr lang="en-US" dirty="0"/>
          </a:p>
          <a:p>
            <a:pPr lvl="1"/>
            <a:r>
              <a:rPr lang="en-US" dirty="0"/>
              <a:t>Less successful  </a:t>
            </a:r>
            <a:r>
              <a:rPr lang="zh-CN" altLang="en-US" dirty="0"/>
              <a:t>成功减少</a:t>
            </a:r>
            <a:endParaRPr lang="en-US" dirty="0"/>
          </a:p>
          <a:p>
            <a:pPr lvl="1"/>
            <a:r>
              <a:rPr lang="en-US" dirty="0"/>
              <a:t>Education less effective </a:t>
            </a:r>
            <a:r>
              <a:rPr lang="zh-CN" altLang="en-US" dirty="0"/>
              <a:t>效率降低（教育）</a:t>
            </a:r>
            <a:endParaRPr lang="en-US" dirty="0"/>
          </a:p>
          <a:p>
            <a:r>
              <a:rPr lang="en-US" dirty="0"/>
              <a:t>Various learning styles </a:t>
            </a:r>
            <a:r>
              <a:rPr lang="zh-CN" altLang="en-US" dirty="0"/>
              <a:t>不同学习方法</a:t>
            </a:r>
            <a:endParaRPr lang="en-US" dirty="0"/>
          </a:p>
          <a:p>
            <a:pPr lvl="1"/>
            <a:r>
              <a:rPr lang="en-US" dirty="0"/>
              <a:t>Collaborative learning </a:t>
            </a:r>
            <a:r>
              <a:rPr lang="zh-CN" altLang="en-US" dirty="0"/>
              <a:t>协作学习</a:t>
            </a:r>
          </a:p>
          <a:p>
            <a:pPr lvl="1"/>
            <a:r>
              <a:rPr lang="en-US" dirty="0"/>
              <a:t>Social learning</a:t>
            </a:r>
            <a:r>
              <a:rPr lang="zh-CN" altLang="en-US" dirty="0"/>
              <a:t>社会学习</a:t>
            </a:r>
          </a:p>
          <a:p>
            <a:pPr lvl="1"/>
            <a:r>
              <a:rPr lang="en-US" dirty="0"/>
              <a:t>Individual learning  </a:t>
            </a:r>
            <a:r>
              <a:rPr lang="zh-CN" altLang="en-US" dirty="0"/>
              <a:t>单独学习</a:t>
            </a:r>
            <a:endParaRPr lang="en-US" dirty="0"/>
          </a:p>
          <a:p>
            <a:pPr lvl="1"/>
            <a:r>
              <a:rPr lang="en-US" dirty="0"/>
              <a:t>Mobile devices </a:t>
            </a:r>
            <a:r>
              <a:rPr lang="zh-CN" altLang="en-US" dirty="0"/>
              <a:t>移动工具（设备）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Long Learning  </a:t>
            </a:r>
            <a:r>
              <a:rPr lang="zh-CN" altLang="en-US" dirty="0"/>
              <a:t>终身学习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Impact of information change  </a:t>
            </a:r>
            <a:r>
              <a:rPr lang="zh-CN" altLang="en-US" sz="2600" dirty="0"/>
              <a:t>信息变化的影响</a:t>
            </a:r>
            <a:endParaRPr lang="en-US" sz="2600" dirty="0"/>
          </a:p>
          <a:p>
            <a:r>
              <a:rPr lang="en-US" dirty="0"/>
              <a:t>Student learning behavior change</a:t>
            </a:r>
            <a:br>
              <a:rPr lang="en-US" dirty="0"/>
            </a:br>
            <a:r>
              <a:rPr lang="zh-CN" altLang="en-US" sz="2600" dirty="0"/>
              <a:t>学习方法的变化</a:t>
            </a:r>
            <a:endParaRPr lang="en-US" sz="2600" dirty="0"/>
          </a:p>
          <a:p>
            <a:r>
              <a:rPr lang="en-US" dirty="0"/>
              <a:t>How do we make sure students learn effectively </a:t>
            </a:r>
            <a:r>
              <a:rPr lang="zh-CN" altLang="en-US" sz="2600" dirty="0"/>
              <a:t>如何提高学生的学习效率</a:t>
            </a:r>
            <a:endParaRPr lang="en-US" sz="2600" dirty="0"/>
          </a:p>
          <a:p>
            <a:r>
              <a:rPr lang="en-US" dirty="0"/>
              <a:t>Incorporation of Information literacy programs  into learning, teaching, and the curriculum </a:t>
            </a:r>
            <a:r>
              <a:rPr lang="zh-CN" altLang="en-US" sz="2600" dirty="0"/>
              <a:t>将信息教育融入教学之中</a:t>
            </a:r>
            <a:endParaRPr lang="en-US" sz="2600" dirty="0"/>
          </a:p>
          <a:p>
            <a:r>
              <a:rPr lang="en-US" dirty="0"/>
              <a:t>Building partnerships with faculty </a:t>
            </a:r>
            <a:r>
              <a:rPr lang="zh-CN" altLang="en-US" sz="2600" dirty="0"/>
              <a:t>建立伙伴</a:t>
            </a:r>
            <a:endParaRPr lang="en-US" sz="2600" dirty="0"/>
          </a:p>
          <a:p>
            <a:r>
              <a:rPr lang="en-US" dirty="0"/>
              <a:t>Enabling students to be life long learners </a:t>
            </a:r>
            <a:br>
              <a:rPr lang="en-US" dirty="0"/>
            </a:br>
            <a:r>
              <a:rPr lang="zh-CN" altLang="en-US" sz="2600" dirty="0"/>
              <a:t>使学生成为终身学习之人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Hong Kong Baptist University </a:t>
            </a:r>
            <a:br>
              <a:rPr lang="en-US" dirty="0"/>
            </a:br>
            <a:r>
              <a:rPr lang="zh-CN" altLang="en-US" sz="3600" dirty="0"/>
              <a:t>香港浸会大学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Establishing an well defined Information literacy program </a:t>
            </a:r>
            <a:r>
              <a:rPr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STZhongsong" pitchFamily="2" charset="-122"/>
                <a:ea typeface="STZhongsong" pitchFamily="2" charset="-122"/>
              </a:rPr>
              <a:t>建立目的明确的信息素养项目</a:t>
            </a:r>
            <a:endParaRPr lang="en-US" altLang="zh-TW" sz="2400" dirty="0">
              <a:effectLst>
                <a:outerShdw blurRad="38100" dist="38100" dir="2700000" algn="tl">
                  <a:srgbClr val="C0C0C0"/>
                </a:outerShdw>
              </a:effectLst>
              <a:latin typeface="STZhongsong" pitchFamily="2" charset="-122"/>
              <a:ea typeface="STZhongsong" pitchFamily="2" charset="-122"/>
            </a:endParaRPr>
          </a:p>
          <a:p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Mapping information literacy onto Institutional Goals</a:t>
            </a:r>
            <a:br>
              <a:rPr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</a:br>
            <a:r>
              <a:rPr lang="zh-CN" altLang="en-US" sz="2400" dirty="0">
                <a:solidFill>
                  <a:schemeClr val="tx1"/>
                </a:solidFill>
                <a:effectLst/>
                <a:latin typeface="STZhongsong" pitchFamily="2" charset="-122"/>
                <a:ea typeface="STZhongsong" pitchFamily="2" charset="-122"/>
              </a:rPr>
              <a:t>信息素养与学校目标相配合</a:t>
            </a:r>
            <a:endParaRPr lang="en-US" altLang="zh-CN" sz="2400" dirty="0">
              <a:solidFill>
                <a:schemeClr val="tx1"/>
              </a:solidFill>
              <a:effectLst/>
              <a:latin typeface="STZhongsong" pitchFamily="2" charset="-122"/>
              <a:ea typeface="STZhongsong" pitchFamily="2" charset="-122"/>
            </a:endParaRPr>
          </a:p>
          <a:p>
            <a:pPr lvl="1">
              <a:lnSpc>
                <a:spcPct val="95000"/>
              </a:lnSpc>
              <a:spcAft>
                <a:spcPts val="600"/>
              </a:spcAft>
            </a:pPr>
            <a:r>
              <a:rPr lang="en-US" altLang="zh-TW" sz="2600" dirty="0">
                <a:ea typeface="新細明體" pitchFamily="18" charset="-120"/>
              </a:rPr>
              <a:t>How is student success defined by your institution?</a:t>
            </a:r>
            <a:br>
              <a:rPr lang="en-US" altLang="zh-TW" sz="2600" dirty="0">
                <a:ea typeface="新細明體" pitchFamily="18" charset="-120"/>
              </a:rPr>
            </a:br>
            <a:r>
              <a:rPr lang="zh-CN" altLang="en-US" sz="2400" dirty="0">
                <a:latin typeface="STZhongsong" pitchFamily="2" charset="-122"/>
                <a:ea typeface="STZhongsong" pitchFamily="2" charset="-122"/>
              </a:rPr>
              <a:t>学</a:t>
            </a:r>
            <a:r>
              <a:rPr lang="zh-TW" altLang="en-US" sz="2400" dirty="0">
                <a:latin typeface="STZhongsong" pitchFamily="2" charset="-122"/>
                <a:ea typeface="STZhongsong" pitchFamily="2" charset="-122"/>
              </a:rPr>
              <a:t>校如何評定</a:t>
            </a:r>
            <a:r>
              <a:rPr lang="zh-CN" altLang="en-US" sz="2400" dirty="0">
                <a:latin typeface="STZhongsong" pitchFamily="2" charset="-122"/>
                <a:ea typeface="STZhongsong" pitchFamily="2" charset="-122"/>
              </a:rPr>
              <a:t>学生的学习</a:t>
            </a:r>
            <a:r>
              <a:rPr lang="zh-TW" altLang="en-US" sz="2400" dirty="0">
                <a:latin typeface="STZhongsong" pitchFamily="2" charset="-122"/>
                <a:ea typeface="STZhongsong" pitchFamily="2" charset="-122"/>
              </a:rPr>
              <a:t>成果？</a:t>
            </a:r>
            <a:endParaRPr lang="en-US" altLang="zh-TW" sz="2400" dirty="0">
              <a:latin typeface="STZhongsong" pitchFamily="2" charset="-122"/>
              <a:ea typeface="STZhongsong" pitchFamily="2" charset="-122"/>
            </a:endParaRPr>
          </a:p>
          <a:p>
            <a:pPr lvl="1">
              <a:lnSpc>
                <a:spcPct val="95000"/>
              </a:lnSpc>
              <a:spcAft>
                <a:spcPts val="600"/>
              </a:spcAft>
            </a:pPr>
            <a:r>
              <a:rPr lang="en-US" altLang="zh-TW" sz="2600" dirty="0">
                <a:ea typeface="新細明體" pitchFamily="18" charset="-120"/>
              </a:rPr>
              <a:t>How can information literacy support student success?</a:t>
            </a:r>
            <a:r>
              <a:rPr lang="zh-CN" altLang="en-US" sz="2400" dirty="0">
                <a:latin typeface="STZhongsong" pitchFamily="2" charset="-122"/>
                <a:ea typeface="STZhongsong" pitchFamily="2" charset="-122"/>
              </a:rPr>
              <a:t>信息素养如何支持学生取得成功？</a:t>
            </a:r>
            <a:endParaRPr lang="en-US" altLang="zh-TW" sz="2400" dirty="0">
              <a:latin typeface="STZhongsong" pitchFamily="2" charset="-122"/>
              <a:ea typeface="STZhongsong" pitchFamily="2" charset="-122"/>
            </a:endParaRPr>
          </a:p>
          <a:p>
            <a:pPr lvl="1">
              <a:lnSpc>
                <a:spcPct val="95000"/>
              </a:lnSpc>
              <a:spcAft>
                <a:spcPts val="600"/>
              </a:spcAft>
            </a:pPr>
            <a:endParaRPr lang="en-US" altLang="zh-TW" sz="2600" dirty="0">
              <a:ea typeface="新細明體" pitchFamily="18" charset="-12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effectLst/>
                <a:ea typeface="新細明體" pitchFamily="18" charset="-120"/>
              </a:rPr>
              <a:t>HKBU Graduate Attributes</a:t>
            </a:r>
            <a:r>
              <a:rPr lang="zh-TW" altLang="en-US" dirty="0">
                <a:effectLst/>
                <a:ea typeface="新細明體" pitchFamily="18" charset="-120"/>
              </a:rPr>
              <a:t> </a:t>
            </a:r>
            <a:br>
              <a:rPr lang="en-US" altLang="zh-TW" sz="2800" dirty="0">
                <a:effectLst/>
                <a:ea typeface="新細明體" pitchFamily="18" charset="-120"/>
              </a:rPr>
            </a:br>
            <a:r>
              <a:rPr lang="zh-CN" altLang="en-US" sz="3100" dirty="0">
                <a:solidFill>
                  <a:schemeClr val="tx1"/>
                </a:solidFill>
                <a:effectLst/>
                <a:latin typeface="STZhongsong" pitchFamily="2" charset="-122"/>
                <a:ea typeface="STZhongsong" pitchFamily="2" charset="-122"/>
              </a:rPr>
              <a:t>香港浸会大学毕业生具有的特质</a:t>
            </a:r>
            <a:r>
              <a:rPr lang="zh-TW" altLang="en-US" sz="3100" dirty="0">
                <a:solidFill>
                  <a:schemeClr val="tx1"/>
                </a:solidFill>
                <a:effectLst/>
                <a:latin typeface="STZhongsong" pitchFamily="2" charset="-122"/>
                <a:ea typeface="STZhongsong" pitchFamily="2" charset="-122"/>
              </a:rPr>
              <a:t> </a:t>
            </a:r>
            <a:endParaRPr lang="en-US" sz="3100" dirty="0">
              <a:latin typeface="STZhongsong" pitchFamily="2" charset="-122"/>
              <a:ea typeface="STZhongsong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8245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en-US" altLang="zh-TW" dirty="0">
                <a:ea typeface="新細明體" pitchFamily="18" charset="-120"/>
              </a:rPr>
              <a:t>Knowledge of academic specialty, &amp; broad knowledge</a:t>
            </a:r>
            <a:br>
              <a:rPr kumimoji="1" lang="en-US" altLang="zh-TW" dirty="0">
                <a:ea typeface="新細明體" pitchFamily="18" charset="-120"/>
              </a:rPr>
            </a:br>
            <a:r>
              <a:rPr kumimoji="1" lang="zh-CN" altLang="en-US" sz="2800" dirty="0">
                <a:latin typeface="STZhongsong" pitchFamily="2" charset="-122"/>
                <a:ea typeface="STZhongsong" pitchFamily="2" charset="-122"/>
              </a:rPr>
              <a:t>专门学术知识</a:t>
            </a:r>
            <a:r>
              <a:rPr kumimoji="1" lang="zh-TW" altLang="en-US" sz="2800" dirty="0">
                <a:latin typeface="STZhongsong" pitchFamily="2" charset="-122"/>
                <a:ea typeface="STZhongsong" pitchFamily="2" charset="-122"/>
              </a:rPr>
              <a:t>和</a:t>
            </a:r>
            <a:r>
              <a:rPr kumimoji="1" lang="zh-CN" altLang="en-US" sz="2800" dirty="0">
                <a:latin typeface="STZhongsong" pitchFamily="2" charset="-122"/>
                <a:ea typeface="STZhongsong" pitchFamily="2" charset="-122"/>
              </a:rPr>
              <a:t>广义知识</a:t>
            </a:r>
            <a:endParaRPr kumimoji="1" lang="en-US" altLang="zh-TW" sz="2800" dirty="0">
              <a:latin typeface="STZhongsong" pitchFamily="2" charset="-122"/>
              <a:ea typeface="STZhongsong" pitchFamily="2" charset="-122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en-US" altLang="zh-TW" b="1" dirty="0">
                <a:ea typeface="新細明體" pitchFamily="18" charset="-120"/>
              </a:rPr>
              <a:t>Think critically and creatively</a:t>
            </a:r>
            <a:r>
              <a:rPr kumimoji="1" lang="zh-CN" altLang="en-US" b="1" dirty="0">
                <a:ea typeface="新細明體" pitchFamily="18" charset="-120"/>
              </a:rPr>
              <a:t> </a:t>
            </a:r>
            <a:r>
              <a:rPr kumimoji="1" lang="zh-CN" altLang="en-US" sz="2800" b="1" dirty="0">
                <a:latin typeface="STZhongsong" pitchFamily="2" charset="-122"/>
                <a:ea typeface="STZhongsong" pitchFamily="2" charset="-122"/>
              </a:rPr>
              <a:t>明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辨</a:t>
            </a:r>
            <a:r>
              <a:rPr kumimoji="1" lang="zh-CN" altLang="en-US" sz="2800" b="1" dirty="0">
                <a:latin typeface="STZhongsong" pitchFamily="2" charset="-122"/>
                <a:ea typeface="STZhongsong" pitchFamily="2" charset="-122"/>
              </a:rPr>
              <a:t>性及创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建</a:t>
            </a:r>
            <a:r>
              <a:rPr kumimoji="1" lang="zh-CN" altLang="en-US" sz="2800" b="1" dirty="0">
                <a:latin typeface="STZhongsong" pitchFamily="2" charset="-122"/>
                <a:ea typeface="STZhongsong" pitchFamily="2" charset="-122"/>
              </a:rPr>
              <a:t>性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的</a:t>
            </a:r>
            <a:r>
              <a:rPr kumimoji="1" lang="zh-CN" altLang="en-US" sz="2800" b="1" dirty="0">
                <a:latin typeface="STZhongsong" pitchFamily="2" charset="-122"/>
                <a:ea typeface="STZhongsong" pitchFamily="2" charset="-122"/>
              </a:rPr>
              <a:t>思考</a:t>
            </a:r>
            <a:r>
              <a:rPr kumimoji="1" lang="en-US" altLang="zh-TW" sz="2800" b="1" dirty="0">
                <a:latin typeface="STZhongsong" pitchFamily="2" charset="-122"/>
                <a:ea typeface="STZhongsong" pitchFamily="2" charset="-122"/>
              </a:rPr>
              <a:t> </a:t>
            </a:r>
            <a:br>
              <a:rPr kumimoji="1" lang="en-US" altLang="zh-TW" sz="2800" dirty="0">
                <a:ea typeface="新細明體" pitchFamily="18" charset="-120"/>
              </a:rPr>
            </a:br>
            <a:endParaRPr kumimoji="1"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en-US" altLang="zh-TW" dirty="0">
                <a:ea typeface="新細明體" pitchFamily="18" charset="-120"/>
              </a:rPr>
              <a:t>Trilingual and </a:t>
            </a:r>
            <a:r>
              <a:rPr kumimoji="1" lang="en-US" altLang="zh-TW" dirty="0" err="1">
                <a:ea typeface="新細明體" pitchFamily="18" charset="-120"/>
              </a:rPr>
              <a:t>biliterate</a:t>
            </a:r>
            <a:r>
              <a:rPr kumimoji="1" lang="en-US" altLang="zh-TW" dirty="0">
                <a:ea typeface="新細明體" pitchFamily="18" charset="-120"/>
              </a:rPr>
              <a:t> </a:t>
            </a:r>
            <a:r>
              <a:rPr kumimoji="1" lang="zh-CN" altLang="en-US" sz="2800" dirty="0">
                <a:latin typeface="STZhongsong" pitchFamily="2" charset="-122"/>
                <a:ea typeface="STZhongsong" pitchFamily="2" charset="-122"/>
              </a:rPr>
              <a:t>多语能力</a:t>
            </a:r>
            <a:br>
              <a:rPr kumimoji="1" lang="en-US" altLang="zh-CN" sz="2800" dirty="0">
                <a:ea typeface="新細明體" pitchFamily="18" charset="-120"/>
              </a:rPr>
            </a:br>
            <a:endParaRPr kumimoji="1"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en-US" altLang="zh-TW" b="1" dirty="0">
                <a:ea typeface="新細明體" pitchFamily="18" charset="-120"/>
              </a:rPr>
              <a:t>Information literacy, IT, numeracy, problem-solving</a:t>
            </a:r>
            <a:br>
              <a:rPr kumimoji="1" lang="en-US" altLang="zh-TW" b="1" dirty="0">
                <a:ea typeface="新細明體" pitchFamily="18" charset="-120"/>
              </a:rPr>
            </a:br>
            <a:r>
              <a:rPr kumimoji="1" lang="zh-CN" altLang="en-US" sz="2800" b="1" dirty="0">
                <a:latin typeface="STZhongsong" pitchFamily="2" charset="-122"/>
                <a:ea typeface="STZhongsong" pitchFamily="2" charset="-122"/>
              </a:rPr>
              <a:t>信息素养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、</a:t>
            </a:r>
            <a:r>
              <a:rPr kumimoji="1" lang="zh-CN" altLang="en-US" sz="2800" b="1" dirty="0">
                <a:latin typeface="STZhongsong" pitchFamily="2" charset="-122"/>
                <a:ea typeface="STZhongsong" pitchFamily="2" charset="-122"/>
              </a:rPr>
              <a:t>科技信息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、</a:t>
            </a:r>
            <a:r>
              <a:rPr kumimoji="1" lang="en-US" altLang="zh-TW" sz="2800" b="1" dirty="0">
                <a:latin typeface="STZhongsong" pitchFamily="2" charset="-122"/>
                <a:ea typeface="STZhongsong" pitchFamily="2" charset="-122"/>
              </a:rPr>
              <a:t> 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算术、解决问题</a:t>
            </a:r>
            <a:br>
              <a:rPr kumimoji="1" lang="en-US" altLang="zh-TW" sz="2800" b="1" dirty="0">
                <a:ea typeface="新細明體" pitchFamily="18" charset="-120"/>
              </a:rPr>
            </a:br>
            <a:endParaRPr kumimoji="1" lang="en-US" altLang="zh-TW" sz="2800" b="1" dirty="0">
              <a:ea typeface="新細明體" pitchFamily="18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en-US" altLang="zh-TW" b="1" dirty="0">
                <a:ea typeface="新細明體" pitchFamily="18" charset="-120"/>
              </a:rPr>
              <a:t>Lifelong learners, inquiring spirit 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终</a:t>
            </a:r>
            <a:r>
              <a:rPr kumimoji="1" lang="zh-CN" altLang="en-US" sz="2800" b="1">
                <a:latin typeface="STZhongsong" pitchFamily="2" charset="-122"/>
                <a:ea typeface="STZhongsong" pitchFamily="2" charset="-122"/>
              </a:rPr>
              <a:t>身</a:t>
            </a:r>
            <a:r>
              <a:rPr kumimoji="1" lang="zh-TW" altLang="en-US" sz="2800" b="1">
                <a:latin typeface="STZhongsong" pitchFamily="2" charset="-122"/>
                <a:ea typeface="STZhongsong" pitchFamily="2" charset="-122"/>
              </a:rPr>
              <a:t>学习</a:t>
            </a:r>
            <a:r>
              <a:rPr kumimoji="1" lang="zh-TW" altLang="en-US" sz="2800" b="1" dirty="0">
                <a:latin typeface="STZhongsong" pitchFamily="2" charset="-122"/>
                <a:ea typeface="STZhongsong" pitchFamily="2" charset="-122"/>
              </a:rPr>
              <a:t>者、探究精神</a:t>
            </a:r>
            <a:br>
              <a:rPr kumimoji="1" lang="en-US" altLang="zh-TW" sz="2800" dirty="0">
                <a:ea typeface="新細明體" pitchFamily="18" charset="-120"/>
              </a:rPr>
            </a:br>
            <a:endParaRPr kumimoji="1"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en-US" altLang="zh-TW" dirty="0">
                <a:ea typeface="新細明體" pitchFamily="18" charset="-120"/>
              </a:rPr>
              <a:t>Responsible, ethical, global citizens </a:t>
            </a:r>
            <a:br>
              <a:rPr kumimoji="1" lang="en-US" altLang="zh-TW" dirty="0">
                <a:ea typeface="新細明體" pitchFamily="18" charset="-120"/>
              </a:rPr>
            </a:br>
            <a:r>
              <a:rPr kumimoji="1" lang="zh-TW" altLang="en-US" sz="2800" dirty="0">
                <a:latin typeface="STZhongsong" pitchFamily="2" charset="-122"/>
                <a:ea typeface="STZhongsong" pitchFamily="2" charset="-122"/>
              </a:rPr>
              <a:t>负责任、</a:t>
            </a:r>
            <a:r>
              <a:rPr kumimoji="1" lang="en-US" altLang="zh-TW" sz="2800" dirty="0">
                <a:latin typeface="STZhongsong" pitchFamily="2" charset="-122"/>
                <a:ea typeface="STZhongsong" pitchFamily="2" charset="-122"/>
              </a:rPr>
              <a:t> </a:t>
            </a:r>
            <a:r>
              <a:rPr kumimoji="1" lang="zh-TW" altLang="en-US" sz="2800" dirty="0">
                <a:latin typeface="STZhongsong" pitchFamily="2" charset="-122"/>
                <a:ea typeface="STZhongsong" pitchFamily="2" charset="-122"/>
              </a:rPr>
              <a:t>合符道德、全球公民</a:t>
            </a:r>
            <a:endParaRPr kumimoji="1" lang="en-US" altLang="zh-TW" sz="2800" dirty="0">
              <a:latin typeface="STZhongsong" pitchFamily="2" charset="-122"/>
              <a:ea typeface="STZhongsong" pitchFamily="2" charset="-122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en-US" altLang="zh-TW" dirty="0">
                <a:ea typeface="新細明體" pitchFamily="18" charset="-120"/>
              </a:rPr>
              <a:t>Serve, lead and work in a team </a:t>
            </a:r>
            <a:br>
              <a:rPr kumimoji="1" lang="en-US" altLang="zh-TW" dirty="0">
                <a:ea typeface="新細明體" pitchFamily="18" charset="-120"/>
              </a:rPr>
            </a:br>
            <a:r>
              <a:rPr kumimoji="1" lang="zh-CN" altLang="en-US" sz="2800" dirty="0">
                <a:latin typeface="STZhongsong" pitchFamily="2" charset="-122"/>
                <a:ea typeface="STZhongsong" pitchFamily="2" charset="-122"/>
              </a:rPr>
              <a:t>服务、领导</a:t>
            </a:r>
            <a:r>
              <a:rPr kumimoji="1" lang="zh-TW" altLang="en-US" sz="2800" dirty="0">
                <a:latin typeface="STZhongsong" pitchFamily="2" charset="-122"/>
                <a:ea typeface="STZhongsong" pitchFamily="2" charset="-122"/>
              </a:rPr>
              <a:t>和</a:t>
            </a:r>
            <a:r>
              <a:rPr kumimoji="1" lang="zh-CN" altLang="en-US" sz="2800" dirty="0">
                <a:latin typeface="STZhongsong" pitchFamily="2" charset="-122"/>
                <a:ea typeface="STZhongsong" pitchFamily="2" charset="-122"/>
              </a:rPr>
              <a:t>在团队内工作</a:t>
            </a:r>
            <a:endParaRPr kumimoji="1" lang="en-US" altLang="zh-TW" sz="2800" dirty="0">
              <a:latin typeface="STZhongsong" pitchFamily="2" charset="-122"/>
              <a:ea typeface="STZhongsong" pitchFamily="2" charset="-122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zh-TW" dirty="0">
              <a:ea typeface="新細明體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/>
              <a:t>Information Literacy—Learning</a:t>
            </a:r>
            <a:br>
              <a:rPr lang="en-US" altLang="zh-CN" dirty="0"/>
            </a:br>
            <a:r>
              <a:rPr lang="zh-CN" altLang="en-US" sz="3100" dirty="0"/>
              <a:t>信息素养之目的</a:t>
            </a:r>
            <a:r>
              <a:rPr lang="en-US" altLang="zh-CN" sz="3100" dirty="0"/>
              <a:t>-</a:t>
            </a:r>
            <a:r>
              <a:rPr lang="zh-CN" altLang="en-US" sz="3100" dirty="0"/>
              <a:t>学习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Incorporating information literacy into: </a:t>
            </a:r>
            <a:br>
              <a:rPr lang="en-US" altLang="zh-CN" dirty="0"/>
            </a:br>
            <a:r>
              <a:rPr lang="zh-CN" altLang="en-US" sz="3000" dirty="0"/>
              <a:t>将信息素养融入：</a:t>
            </a:r>
            <a:endParaRPr lang="en-US" altLang="zh-CN" sz="3000" dirty="0"/>
          </a:p>
          <a:p>
            <a:pPr lvl="1"/>
            <a:r>
              <a:rPr lang="en-US" altLang="zh-CN" dirty="0"/>
              <a:t>Curriculum  </a:t>
            </a:r>
            <a:r>
              <a:rPr lang="zh-CN" altLang="en-US" dirty="0"/>
              <a:t>课程</a:t>
            </a:r>
            <a:endParaRPr lang="en-US" altLang="zh-CN" dirty="0"/>
          </a:p>
          <a:p>
            <a:pPr lvl="2"/>
            <a:r>
              <a:rPr lang="en-US" altLang="zh-CN" dirty="0"/>
              <a:t>Required </a:t>
            </a:r>
            <a:r>
              <a:rPr lang="zh-CN" altLang="en-US" dirty="0"/>
              <a:t>必修</a:t>
            </a:r>
            <a:endParaRPr lang="en-US" altLang="zh-CN" dirty="0"/>
          </a:p>
          <a:p>
            <a:pPr lvl="2"/>
            <a:r>
              <a:rPr lang="en-US" altLang="zh-CN" dirty="0"/>
              <a:t>Electives </a:t>
            </a:r>
            <a:r>
              <a:rPr lang="zh-CN" altLang="en-US" dirty="0"/>
              <a:t>选修</a:t>
            </a:r>
            <a:endParaRPr lang="en-US" altLang="zh-CN" dirty="0"/>
          </a:p>
          <a:p>
            <a:pPr lvl="2"/>
            <a:r>
              <a:rPr lang="en-US" altLang="zh-CN" dirty="0"/>
              <a:t>Other </a:t>
            </a:r>
            <a:r>
              <a:rPr lang="zh-CN" altLang="en-US" dirty="0"/>
              <a:t>其他</a:t>
            </a:r>
            <a:endParaRPr lang="en-US" altLang="zh-CN" dirty="0"/>
          </a:p>
          <a:p>
            <a:pPr lvl="1"/>
            <a:r>
              <a:rPr lang="en-US" altLang="zh-CN" dirty="0"/>
              <a:t>Learning spaces </a:t>
            </a:r>
            <a:r>
              <a:rPr lang="zh-CN" altLang="en-US" dirty="0"/>
              <a:t>学习空间</a:t>
            </a:r>
            <a:endParaRPr lang="en-US" altLang="zh-CN" dirty="0"/>
          </a:p>
          <a:p>
            <a:pPr lvl="2"/>
            <a:r>
              <a:rPr lang="en-US" altLang="zh-CN" dirty="0"/>
              <a:t>Learning Commons  </a:t>
            </a:r>
            <a:r>
              <a:rPr lang="zh-CN" altLang="en-US" dirty="0"/>
              <a:t>共享空间</a:t>
            </a:r>
            <a:endParaRPr lang="en-US" altLang="zh-CN" dirty="0"/>
          </a:p>
          <a:p>
            <a:pPr lvl="2"/>
            <a:r>
              <a:rPr lang="en-US" altLang="zh-CN" dirty="0"/>
              <a:t>Elsewhere </a:t>
            </a:r>
            <a:r>
              <a:rPr lang="zh-CN" altLang="en-US" dirty="0"/>
              <a:t>无处不入</a:t>
            </a:r>
            <a:endParaRPr lang="en-US" altLang="zh-CN" dirty="0"/>
          </a:p>
          <a:p>
            <a:pPr lvl="1"/>
            <a:r>
              <a:rPr lang="en-US" altLang="zh-CN" dirty="0"/>
              <a:t>E-learning  </a:t>
            </a:r>
            <a:r>
              <a:rPr lang="zh-CN" altLang="en-US" dirty="0"/>
              <a:t>网上学习</a:t>
            </a:r>
            <a:endParaRPr lang="en-US" altLang="zh-CN" dirty="0"/>
          </a:p>
          <a:p>
            <a:pPr lvl="2"/>
            <a:r>
              <a:rPr lang="en-US" altLang="zh-CN" dirty="0" err="1"/>
              <a:t>Moodle</a:t>
            </a:r>
            <a:r>
              <a:rPr lang="zh-CN" altLang="en-US" dirty="0"/>
              <a:t>； </a:t>
            </a:r>
            <a:r>
              <a:rPr lang="en-US" altLang="zh-CN" dirty="0"/>
              <a:t>Blackboard</a:t>
            </a:r>
          </a:p>
          <a:p>
            <a:pPr lvl="2"/>
            <a:r>
              <a:rPr lang="en-US" altLang="zh-CN" dirty="0"/>
              <a:t>Learning objects </a:t>
            </a:r>
            <a:r>
              <a:rPr lang="zh-CN" altLang="en-US" dirty="0"/>
              <a:t>学习对象</a:t>
            </a:r>
          </a:p>
          <a:p>
            <a:pPr lvl="2"/>
            <a:endParaRPr lang="en-US" altLang="zh-CN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/>
              <a:t>Information Literacy—Learning</a:t>
            </a:r>
            <a:br>
              <a:rPr lang="en-US" altLang="zh-CN" dirty="0"/>
            </a:br>
            <a:r>
              <a:rPr lang="zh-CN" altLang="en-US" sz="3100" dirty="0"/>
              <a:t>信息素养之目的</a:t>
            </a:r>
            <a:r>
              <a:rPr lang="en-US" altLang="zh-CN" sz="3100" dirty="0"/>
              <a:t>-</a:t>
            </a:r>
            <a:r>
              <a:rPr lang="zh-CN" altLang="en-US" sz="3100" dirty="0"/>
              <a:t>学习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544616"/>
          </a:xfrm>
        </p:spPr>
        <p:txBody>
          <a:bodyPr>
            <a:normAutofit fontScale="4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US" altLang="zh-CN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5000" dirty="0"/>
              <a:t>Institutionalizing information literacy efforts </a:t>
            </a:r>
            <a:r>
              <a:rPr lang="zh-CN" altLang="en-US" sz="5000" dirty="0"/>
              <a:t>使信息素养制度化</a:t>
            </a:r>
            <a:br>
              <a:rPr lang="en-US" altLang="zh-CN" sz="2600" dirty="0"/>
            </a:br>
            <a:endParaRPr lang="en-US" altLang="zh-CN" sz="2600" dirty="0"/>
          </a:p>
          <a:p>
            <a:pPr marL="742950" lvl="2" indent="-342900"/>
            <a:r>
              <a:rPr lang="en-US" sz="4000" dirty="0"/>
              <a:t>First </a:t>
            </a:r>
            <a:r>
              <a:rPr lang="en-US" altLang="zh-CN" sz="4000" dirty="0"/>
              <a:t>Y</a:t>
            </a:r>
            <a:r>
              <a:rPr lang="en-US" sz="4000" dirty="0"/>
              <a:t>ear (required): </a:t>
            </a:r>
            <a:r>
              <a:rPr lang="zh-CN" altLang="en-US" sz="4000" dirty="0"/>
              <a:t>一年级必修课</a:t>
            </a:r>
            <a:endParaRPr lang="en-US" sz="4000" dirty="0"/>
          </a:p>
          <a:p>
            <a:pPr marL="1200150" lvl="3" indent="-342900"/>
            <a:r>
              <a:rPr lang="en-US" sz="3500" dirty="0"/>
              <a:t>U-Life course: Values &amp; Meaning of Life </a:t>
            </a:r>
            <a:r>
              <a:rPr lang="zh-CN" altLang="en-US" sz="3500" dirty="0"/>
              <a:t>入学教育课</a:t>
            </a:r>
            <a:endParaRPr lang="en-US" altLang="zh-CN" sz="3500" dirty="0"/>
          </a:p>
          <a:p>
            <a:pPr marL="1401318" lvl="4" indent="-342900"/>
            <a:r>
              <a:rPr lang="en-US" altLang="zh-CN" sz="3500" dirty="0"/>
              <a:t>Introduction to the Library  </a:t>
            </a:r>
            <a:r>
              <a:rPr lang="zh-CN" altLang="en-US" sz="3500" dirty="0"/>
              <a:t>图书馆介绍</a:t>
            </a:r>
            <a:endParaRPr lang="en-US" altLang="zh-CN" sz="3500" dirty="0"/>
          </a:p>
          <a:p>
            <a:pPr marL="1401318" lvl="4" indent="-342900"/>
            <a:r>
              <a:rPr lang="en-US" sz="3500" dirty="0"/>
              <a:t>Research Readiness Self Assessment RRSA  </a:t>
            </a:r>
            <a:r>
              <a:rPr lang="zh-CN" altLang="en-US" sz="3500" dirty="0"/>
              <a:t>科研能力自我评估</a:t>
            </a:r>
            <a:endParaRPr lang="en-US" sz="3500" dirty="0"/>
          </a:p>
          <a:p>
            <a:pPr marL="1200150" lvl="3" indent="-342900"/>
            <a:r>
              <a:rPr lang="en-US" sz="3500" dirty="0"/>
              <a:t>Information Management Technology (IMT) </a:t>
            </a:r>
            <a:r>
              <a:rPr lang="zh-CN" altLang="en-US" sz="3500" dirty="0"/>
              <a:t>信息管理技术</a:t>
            </a:r>
            <a:endParaRPr lang="en-US" sz="3500" dirty="0"/>
          </a:p>
          <a:p>
            <a:pPr marL="1401318" lvl="4" indent="-342900"/>
            <a:r>
              <a:rPr lang="en-US" altLang="zh-CN" sz="3500" dirty="0"/>
              <a:t>Basic information</a:t>
            </a:r>
            <a:r>
              <a:rPr lang="zh-CN" altLang="en-US" sz="3500" dirty="0"/>
              <a:t> </a:t>
            </a:r>
            <a:r>
              <a:rPr lang="en-US" altLang="zh-CN" sz="3500" dirty="0"/>
              <a:t>literacy competency skills</a:t>
            </a:r>
            <a:r>
              <a:rPr lang="zh-CN" altLang="en-US" sz="3500" dirty="0"/>
              <a:t>信息素养基本技巧</a:t>
            </a:r>
            <a:endParaRPr lang="en-US" altLang="zh-CN" sz="3500" dirty="0"/>
          </a:p>
          <a:p>
            <a:pPr marL="1200150" lvl="3" indent="-342900"/>
            <a:r>
              <a:rPr lang="en-US" sz="3500" dirty="0"/>
              <a:t>English II </a:t>
            </a:r>
            <a:r>
              <a:rPr lang="zh-CN" altLang="en-US" sz="3500" dirty="0"/>
              <a:t>英语</a:t>
            </a:r>
            <a:r>
              <a:rPr lang="en-US" altLang="zh-CN" sz="3500" dirty="0"/>
              <a:t>II</a:t>
            </a:r>
          </a:p>
          <a:p>
            <a:pPr marL="1401318" lvl="4" indent="-342900"/>
            <a:r>
              <a:rPr lang="en-US" altLang="zh-CN" sz="3500" dirty="0"/>
              <a:t>Basic information</a:t>
            </a:r>
            <a:r>
              <a:rPr lang="zh-CN" altLang="en-US" sz="3500" dirty="0"/>
              <a:t> </a:t>
            </a:r>
            <a:r>
              <a:rPr lang="en-US" altLang="zh-CN" sz="3500" dirty="0"/>
              <a:t>literacy competency skills </a:t>
            </a:r>
            <a:r>
              <a:rPr lang="zh-CN" altLang="en-US" sz="3500" dirty="0"/>
              <a:t>信息素养基本技巧</a:t>
            </a:r>
            <a:br>
              <a:rPr lang="en-US" sz="2900" dirty="0"/>
            </a:br>
            <a:endParaRPr lang="en-US" sz="2900" dirty="0"/>
          </a:p>
          <a:p>
            <a:pPr marL="742950" lvl="2" indent="-342900"/>
            <a:r>
              <a:rPr lang="en-US" sz="4000" dirty="0"/>
              <a:t>Second Year (required): </a:t>
            </a:r>
            <a:r>
              <a:rPr lang="zh-CN" altLang="en-US" sz="4000" dirty="0"/>
              <a:t>二年级必修课</a:t>
            </a:r>
            <a:endParaRPr lang="en-US" sz="4000" dirty="0"/>
          </a:p>
          <a:p>
            <a:pPr marL="1200150" lvl="3" indent="-342900"/>
            <a:r>
              <a:rPr lang="en-US" sz="3500" dirty="0"/>
              <a:t>Public Speaking  </a:t>
            </a:r>
            <a:r>
              <a:rPr lang="zh-CN" altLang="en-US" sz="3500" dirty="0"/>
              <a:t>公共讲演</a:t>
            </a:r>
            <a:endParaRPr lang="en-US" sz="3500" dirty="0"/>
          </a:p>
          <a:p>
            <a:pPr marL="1401318" lvl="4" indent="-342900"/>
            <a:r>
              <a:rPr lang="en-US" sz="3500" dirty="0"/>
              <a:t>Intermediate info lit competency skills </a:t>
            </a:r>
            <a:r>
              <a:rPr lang="zh-CN" altLang="en-US" sz="3500" dirty="0"/>
              <a:t>中级</a:t>
            </a:r>
            <a:r>
              <a:rPr lang="zh-CN" altLang="en-US" sz="3600" dirty="0"/>
              <a:t>信息素养技巧</a:t>
            </a:r>
            <a:endParaRPr lang="en-US" sz="3500" dirty="0"/>
          </a:p>
          <a:p>
            <a:pPr marL="1200150" lvl="3" indent="-342900"/>
            <a:endParaRPr lang="en-US" sz="2900" dirty="0"/>
          </a:p>
          <a:p>
            <a:pPr marL="742950" lvl="2" indent="-342900"/>
            <a:r>
              <a:rPr lang="en-US" sz="4000" dirty="0"/>
              <a:t>Third Year (selected): </a:t>
            </a:r>
            <a:r>
              <a:rPr lang="zh-CN" altLang="en-US" sz="4000" dirty="0"/>
              <a:t>三年级课程</a:t>
            </a:r>
            <a:endParaRPr lang="en-US" altLang="zh-CN" sz="4000" dirty="0"/>
          </a:p>
          <a:p>
            <a:pPr marL="1200150" lvl="3" indent="-342900"/>
            <a:r>
              <a:rPr lang="en-US" sz="3500" dirty="0"/>
              <a:t>Discipline specific courses </a:t>
            </a:r>
            <a:r>
              <a:rPr lang="zh-CN" altLang="en-US" sz="3500" dirty="0"/>
              <a:t>具体学科课</a:t>
            </a:r>
            <a:endParaRPr lang="en-US" sz="3500" dirty="0"/>
          </a:p>
          <a:p>
            <a:pPr marL="1200150" lvl="3" indent="-342900"/>
            <a:r>
              <a:rPr lang="en-US" sz="3500" dirty="0"/>
              <a:t>Research methods courses </a:t>
            </a:r>
            <a:r>
              <a:rPr lang="zh-CN" altLang="en-US" sz="3500" dirty="0"/>
              <a:t>科研方法课</a:t>
            </a:r>
            <a:endParaRPr lang="en-US" sz="3500" dirty="0"/>
          </a:p>
          <a:p>
            <a:pPr marL="1200150" lvl="3" indent="-342900"/>
            <a:r>
              <a:rPr lang="en-US" sz="3500" dirty="0"/>
              <a:t>Final year projects </a:t>
            </a:r>
            <a:r>
              <a:rPr lang="zh-CN" altLang="en-US" sz="3500" dirty="0"/>
              <a:t>毕业项目</a:t>
            </a:r>
            <a:br>
              <a:rPr lang="en-US" sz="2900" dirty="0"/>
            </a:br>
            <a:endParaRPr lang="en-US" sz="2900" dirty="0"/>
          </a:p>
          <a:p>
            <a:pPr marL="742950" lvl="2" indent="-342900"/>
            <a:r>
              <a:rPr lang="en-US" altLang="zh-CN" sz="3500" dirty="0"/>
              <a:t>Fourth </a:t>
            </a:r>
            <a:r>
              <a:rPr lang="en-US" sz="3500" dirty="0"/>
              <a:t>Year (selected, </a:t>
            </a:r>
            <a:r>
              <a:rPr lang="en-US" altLang="zh-CN" sz="3500" dirty="0"/>
              <a:t>2012</a:t>
            </a:r>
            <a:r>
              <a:rPr lang="zh-CN" altLang="en-US" sz="3500" dirty="0"/>
              <a:t>后</a:t>
            </a:r>
            <a:r>
              <a:rPr lang="en-US" sz="3500" dirty="0"/>
              <a:t>): </a:t>
            </a:r>
            <a:r>
              <a:rPr lang="zh-CN" altLang="en-US" sz="3500" dirty="0"/>
              <a:t>四年级课程</a:t>
            </a:r>
            <a:endParaRPr lang="en-US" altLang="zh-CN" sz="3500" dirty="0"/>
          </a:p>
          <a:p>
            <a:pPr marL="1200150" lvl="3" indent="-342900"/>
            <a:r>
              <a:rPr lang="en-US" sz="3500" dirty="0"/>
              <a:t>Discipline specific courses</a:t>
            </a:r>
            <a:r>
              <a:rPr lang="zh-CN" altLang="en-US" sz="3500" dirty="0"/>
              <a:t>具体学科课</a:t>
            </a:r>
            <a:endParaRPr lang="en-US" sz="3500" dirty="0"/>
          </a:p>
          <a:p>
            <a:pPr marL="1200150" lvl="3" indent="-342900"/>
            <a:r>
              <a:rPr lang="en-US" sz="3500" dirty="0"/>
              <a:t>Research methods courses</a:t>
            </a:r>
            <a:r>
              <a:rPr lang="zh-CN" altLang="en-US" sz="3500" dirty="0"/>
              <a:t>科研方法课</a:t>
            </a:r>
            <a:endParaRPr lang="en-US" sz="3500" dirty="0"/>
          </a:p>
          <a:p>
            <a:pPr marL="1200150" lvl="3" indent="-342900"/>
            <a:r>
              <a:rPr lang="en-US" sz="3500" dirty="0"/>
              <a:t>Final year projects</a:t>
            </a:r>
            <a:r>
              <a:rPr lang="zh-CN" altLang="en-US" sz="3500" dirty="0"/>
              <a:t>毕业项目</a:t>
            </a:r>
            <a:endParaRPr lang="en-US" sz="3500" dirty="0"/>
          </a:p>
          <a:p>
            <a:pPr marL="1200150" lvl="3" indent="-342900"/>
            <a:r>
              <a:rPr lang="en-US" sz="3500" dirty="0"/>
              <a:t>RRSA </a:t>
            </a:r>
            <a:r>
              <a:rPr lang="zh-CN" altLang="en-US" sz="3500" dirty="0"/>
              <a:t>科研能力自我评估</a:t>
            </a:r>
            <a:endParaRPr lang="en-US" sz="3500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1200150" lvl="3" indent="-342900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710</Words>
  <Application>Microsoft Office PowerPoint</Application>
  <PresentationFormat>全屏显示(4:3)</PresentationFormat>
  <Paragraphs>110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新細明體</vt:lpstr>
      <vt:lpstr>STZhongsong</vt:lpstr>
      <vt:lpstr>Arial</vt:lpstr>
      <vt:lpstr>Calibri</vt:lpstr>
      <vt:lpstr>Gill Sans MT</vt:lpstr>
      <vt:lpstr>Verdana</vt:lpstr>
      <vt:lpstr>Wingdings 2</vt:lpstr>
      <vt:lpstr>Solstice</vt:lpstr>
      <vt:lpstr>簡報</vt:lpstr>
      <vt:lpstr>Building a Comprehensive Information Literacy Program in Higher Education  在高校建立全面发展的信息素质教育项目</vt:lpstr>
      <vt:lpstr>Context 环境</vt:lpstr>
      <vt:lpstr>Background 背景</vt:lpstr>
      <vt:lpstr>How Students Learn 学生如何学习</vt:lpstr>
      <vt:lpstr>Life Long Learning  终身学习</vt:lpstr>
      <vt:lpstr>Hong Kong Baptist University  香港浸会大学</vt:lpstr>
      <vt:lpstr>HKBU Graduate Attributes  香港浸会大学毕业生具有的特质 </vt:lpstr>
      <vt:lpstr>Information Literacy—Learning 信息素养之目的-学习</vt:lpstr>
      <vt:lpstr>Information Literacy—Learning 信息素养之目的-学习</vt:lpstr>
      <vt:lpstr>Information Literacy 信息素养教育</vt:lpstr>
      <vt:lpstr>Information Literacy—Goals 信息素养之目的</vt:lpstr>
      <vt:lpstr>PowerPoint 演示文稿</vt:lpstr>
    </vt:vector>
  </TitlesOfParts>
  <Company>Hong Kong Baptist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libstaff</dc:creator>
  <cp:lastModifiedBy>晓青 徐</cp:lastModifiedBy>
  <cp:revision>40</cp:revision>
  <dcterms:created xsi:type="dcterms:W3CDTF">2011-09-24T06:15:23Z</dcterms:created>
  <dcterms:modified xsi:type="dcterms:W3CDTF">2024-12-10T02:39:02Z</dcterms:modified>
</cp:coreProperties>
</file>