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91" r:id="rId2"/>
    <p:sldId id="293" r:id="rId3"/>
    <p:sldId id="269" r:id="rId4"/>
    <p:sldId id="294" r:id="rId5"/>
    <p:sldId id="258" r:id="rId6"/>
    <p:sldId id="259" r:id="rId7"/>
    <p:sldId id="271" r:id="rId8"/>
    <p:sldId id="272" r:id="rId9"/>
    <p:sldId id="276" r:id="rId10"/>
    <p:sldId id="260" r:id="rId11"/>
    <p:sldId id="285" r:id="rId12"/>
    <p:sldId id="280" r:id="rId13"/>
    <p:sldId id="290" r:id="rId14"/>
    <p:sldId id="265" r:id="rId15"/>
    <p:sldId id="287" r:id="rId16"/>
    <p:sldId id="267" r:id="rId17"/>
    <p:sldId id="268" r:id="rId18"/>
    <p:sldId id="296" r:id="rId19"/>
    <p:sldId id="298" r:id="rId20"/>
    <p:sldId id="277" r:id="rId21"/>
    <p:sldId id="288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BFA6F-AF51-4AB2-86FD-1183FF3EFA2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378F58-1AE1-47A4-8B04-0D23C8EEAA02}">
      <dgm:prSet phldrT="[Text]"/>
      <dgm:spPr/>
      <dgm:t>
        <a:bodyPr/>
        <a:lstStyle/>
        <a:p>
          <a:r>
            <a:rPr lang="en-US" dirty="0" smtClean="0"/>
            <a:t>Appreciative Leadership</a:t>
          </a:r>
          <a:br>
            <a:rPr lang="en-US" dirty="0" smtClean="0"/>
          </a:br>
          <a:r>
            <a:rPr lang="zh-CN" altLang="en-US" dirty="0" smtClean="0"/>
            <a:t>肯定式领导</a:t>
          </a:r>
          <a:endParaRPr lang="en-US" dirty="0"/>
        </a:p>
      </dgm:t>
    </dgm:pt>
    <dgm:pt modelId="{BA07EF86-89A4-4743-B633-2E8C725FFCEE}" type="parTrans" cxnId="{8A4AA5A3-E8A3-4B9E-B879-29BA9C72EB0E}">
      <dgm:prSet/>
      <dgm:spPr/>
      <dgm:t>
        <a:bodyPr/>
        <a:lstStyle/>
        <a:p>
          <a:endParaRPr lang="en-US"/>
        </a:p>
      </dgm:t>
    </dgm:pt>
    <dgm:pt modelId="{6F04E90E-170D-447E-A12B-21B12CD13F2E}" type="sibTrans" cxnId="{8A4AA5A3-E8A3-4B9E-B879-29BA9C72EB0E}">
      <dgm:prSet/>
      <dgm:spPr/>
      <dgm:t>
        <a:bodyPr/>
        <a:lstStyle/>
        <a:p>
          <a:endParaRPr lang="en-US"/>
        </a:p>
      </dgm:t>
    </dgm:pt>
    <dgm:pt modelId="{49929CE8-AF4B-4A53-8498-4F96E6F623B7}">
      <dgm:prSet phldrT="[Text]"/>
      <dgm:spPr/>
      <dgm:t>
        <a:bodyPr/>
        <a:lstStyle/>
        <a:p>
          <a:r>
            <a:rPr lang="en-US" dirty="0" smtClean="0"/>
            <a:t>Illumination</a:t>
          </a:r>
          <a:r>
            <a:rPr lang="zh-CN" altLang="en-US" dirty="0" smtClean="0"/>
            <a:t> 照明</a:t>
          </a:r>
          <a:endParaRPr lang="en-US" dirty="0"/>
        </a:p>
      </dgm:t>
    </dgm:pt>
    <dgm:pt modelId="{55A02CE9-C102-436C-BDB2-97FAF97E3D85}" type="parTrans" cxnId="{2108877E-7E66-4556-840B-038E9B659114}">
      <dgm:prSet/>
      <dgm:spPr/>
      <dgm:t>
        <a:bodyPr/>
        <a:lstStyle/>
        <a:p>
          <a:endParaRPr lang="en-US"/>
        </a:p>
      </dgm:t>
    </dgm:pt>
    <dgm:pt modelId="{3D1F087D-EF5F-44FC-B01B-C69C641529F9}" type="sibTrans" cxnId="{2108877E-7E66-4556-840B-038E9B659114}">
      <dgm:prSet/>
      <dgm:spPr/>
      <dgm:t>
        <a:bodyPr/>
        <a:lstStyle/>
        <a:p>
          <a:endParaRPr lang="en-US"/>
        </a:p>
      </dgm:t>
    </dgm:pt>
    <dgm:pt modelId="{ED12F9D1-8BAB-4ECC-B1F9-EEB4BEE00B8E}">
      <dgm:prSet phldrT="[Text]"/>
      <dgm:spPr/>
      <dgm:t>
        <a:bodyPr/>
        <a:lstStyle/>
        <a:p>
          <a:r>
            <a:rPr lang="en-US" dirty="0" smtClean="0"/>
            <a:t>Inclusion</a:t>
          </a:r>
          <a:br>
            <a:rPr lang="en-US" dirty="0" smtClean="0"/>
          </a:br>
          <a:r>
            <a:rPr lang="zh-CN" altLang="en-US" dirty="0" smtClean="0"/>
            <a:t>包括</a:t>
          </a:r>
          <a:endParaRPr lang="en-US" dirty="0"/>
        </a:p>
      </dgm:t>
    </dgm:pt>
    <dgm:pt modelId="{0D204AE0-2CCA-4F48-9362-E7FF3FE7B150}" type="parTrans" cxnId="{54E2DFC2-1AB0-463C-9A1E-B40F96CB77F2}">
      <dgm:prSet/>
      <dgm:spPr/>
      <dgm:t>
        <a:bodyPr/>
        <a:lstStyle/>
        <a:p>
          <a:endParaRPr lang="en-US"/>
        </a:p>
      </dgm:t>
    </dgm:pt>
    <dgm:pt modelId="{DC60D33B-4594-4ECB-A336-E7278040CAFE}" type="sibTrans" cxnId="{54E2DFC2-1AB0-463C-9A1E-B40F96CB77F2}">
      <dgm:prSet/>
      <dgm:spPr/>
      <dgm:t>
        <a:bodyPr/>
        <a:lstStyle/>
        <a:p>
          <a:endParaRPr lang="en-US"/>
        </a:p>
      </dgm:t>
    </dgm:pt>
    <dgm:pt modelId="{420D5540-F3CC-4BDC-A468-07DF409100C9}">
      <dgm:prSet phldrT="[Text]"/>
      <dgm:spPr/>
      <dgm:t>
        <a:bodyPr/>
        <a:lstStyle/>
        <a:p>
          <a:r>
            <a:rPr lang="en-US" dirty="0" smtClean="0"/>
            <a:t>Inspiration</a:t>
          </a:r>
          <a:br>
            <a:rPr lang="en-US" dirty="0" smtClean="0"/>
          </a:br>
          <a:r>
            <a:rPr lang="zh-CN" altLang="en-US" dirty="0" smtClean="0"/>
            <a:t>激励</a:t>
          </a:r>
          <a:endParaRPr lang="en-US" dirty="0"/>
        </a:p>
      </dgm:t>
    </dgm:pt>
    <dgm:pt modelId="{DE3F7603-3D28-47C2-B3C8-C5D63878E8CD}" type="parTrans" cxnId="{9CAC1EF2-16FB-4BB1-8E49-6F4D739E5150}">
      <dgm:prSet/>
      <dgm:spPr/>
      <dgm:t>
        <a:bodyPr/>
        <a:lstStyle/>
        <a:p>
          <a:endParaRPr lang="en-US"/>
        </a:p>
      </dgm:t>
    </dgm:pt>
    <dgm:pt modelId="{2CEB9BDA-077D-40E1-8476-DA499072BE09}" type="sibTrans" cxnId="{9CAC1EF2-16FB-4BB1-8E49-6F4D739E5150}">
      <dgm:prSet/>
      <dgm:spPr/>
      <dgm:t>
        <a:bodyPr/>
        <a:lstStyle/>
        <a:p>
          <a:endParaRPr lang="en-US"/>
        </a:p>
      </dgm:t>
    </dgm:pt>
    <dgm:pt modelId="{767C752D-F994-43C8-B972-D13E170DBFB8}">
      <dgm:prSet phldrT="[Text]"/>
      <dgm:spPr/>
      <dgm:t>
        <a:bodyPr/>
        <a:lstStyle/>
        <a:p>
          <a:r>
            <a:rPr lang="en-US" dirty="0" smtClean="0"/>
            <a:t>Integrity</a:t>
          </a:r>
          <a:br>
            <a:rPr lang="en-US" dirty="0" smtClean="0"/>
          </a:br>
          <a:r>
            <a:rPr lang="zh-CN" altLang="en-US" dirty="0" smtClean="0"/>
            <a:t>正直</a:t>
          </a:r>
          <a:endParaRPr lang="en-US" dirty="0"/>
        </a:p>
      </dgm:t>
    </dgm:pt>
    <dgm:pt modelId="{E71902C5-D838-47BF-829C-636886FBB8EE}" type="parTrans" cxnId="{662059E6-EC8A-44E8-B0C7-568CAD7E1F68}">
      <dgm:prSet/>
      <dgm:spPr/>
      <dgm:t>
        <a:bodyPr/>
        <a:lstStyle/>
        <a:p>
          <a:endParaRPr lang="en-US"/>
        </a:p>
      </dgm:t>
    </dgm:pt>
    <dgm:pt modelId="{0387C6BE-7033-46ED-9693-F902A1C3DF5B}" type="sibTrans" cxnId="{662059E6-EC8A-44E8-B0C7-568CAD7E1F68}">
      <dgm:prSet/>
      <dgm:spPr/>
      <dgm:t>
        <a:bodyPr/>
        <a:lstStyle/>
        <a:p>
          <a:endParaRPr lang="en-US"/>
        </a:p>
      </dgm:t>
    </dgm:pt>
    <dgm:pt modelId="{323AE4CF-1710-4B40-A2EE-584413082B3A}">
      <dgm:prSet phldrT="[Text]"/>
      <dgm:spPr/>
      <dgm:t>
        <a:bodyPr/>
        <a:lstStyle/>
        <a:p>
          <a:endParaRPr lang="en-US" dirty="0"/>
        </a:p>
      </dgm:t>
    </dgm:pt>
    <dgm:pt modelId="{D1842CF4-85B3-4C3A-AB21-2C89D10DA66E}" type="parTrans" cxnId="{64551C23-04A1-4A2F-A9CB-963FF82E4D1C}">
      <dgm:prSet/>
      <dgm:spPr/>
      <dgm:t>
        <a:bodyPr/>
        <a:lstStyle/>
        <a:p>
          <a:endParaRPr lang="en-US"/>
        </a:p>
      </dgm:t>
    </dgm:pt>
    <dgm:pt modelId="{2D9DEBDD-D7FD-4D89-BE2F-1B7F19BCA107}" type="sibTrans" cxnId="{64551C23-04A1-4A2F-A9CB-963FF82E4D1C}">
      <dgm:prSet/>
      <dgm:spPr/>
      <dgm:t>
        <a:bodyPr/>
        <a:lstStyle/>
        <a:p>
          <a:endParaRPr lang="en-US"/>
        </a:p>
      </dgm:t>
    </dgm:pt>
    <dgm:pt modelId="{042D2F73-DC44-4A3C-BCE4-C0E7F8C56E70}">
      <dgm:prSet phldrT="[Text]"/>
      <dgm:spPr/>
      <dgm:t>
        <a:bodyPr/>
        <a:lstStyle/>
        <a:p>
          <a:r>
            <a:rPr lang="en-US" dirty="0" smtClean="0"/>
            <a:t>Inquiry</a:t>
          </a:r>
          <a:br>
            <a:rPr lang="en-US" dirty="0" smtClean="0"/>
          </a:br>
          <a:r>
            <a:rPr lang="zh-CN" altLang="en-US" dirty="0" smtClean="0"/>
            <a:t>探寻</a:t>
          </a:r>
          <a:endParaRPr lang="en-US" dirty="0"/>
        </a:p>
      </dgm:t>
    </dgm:pt>
    <dgm:pt modelId="{35D45C09-EBB2-41CE-A800-8B6B9B988349}" type="parTrans" cxnId="{AD120CA5-E1A1-4852-A071-3F1133BA5BA2}">
      <dgm:prSet/>
      <dgm:spPr/>
      <dgm:t>
        <a:bodyPr/>
        <a:lstStyle/>
        <a:p>
          <a:endParaRPr lang="en-US"/>
        </a:p>
      </dgm:t>
    </dgm:pt>
    <dgm:pt modelId="{123740DF-3EF7-4F3A-91D6-18D702EEF405}" type="sibTrans" cxnId="{AD120CA5-E1A1-4852-A071-3F1133BA5BA2}">
      <dgm:prSet/>
      <dgm:spPr/>
      <dgm:t>
        <a:bodyPr/>
        <a:lstStyle/>
        <a:p>
          <a:endParaRPr lang="en-US"/>
        </a:p>
      </dgm:t>
    </dgm:pt>
    <dgm:pt modelId="{92AC4AE6-1679-419F-8DE9-786F4F6CE2DC}" type="pres">
      <dgm:prSet presAssocID="{755BFA6F-AF51-4AB2-86FD-1183FF3EFA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7DF824-5BB2-4BE5-B703-8DE69EEB929A}" type="pres">
      <dgm:prSet presAssocID="{43378F58-1AE1-47A4-8B04-0D23C8EEAA02}" presName="centerShape" presStyleLbl="node0" presStyleIdx="0" presStyleCnt="1" custLinFactNeighborX="671" custLinFactNeighborY="-1511"/>
      <dgm:spPr/>
      <dgm:t>
        <a:bodyPr/>
        <a:lstStyle/>
        <a:p>
          <a:endParaRPr lang="en-US"/>
        </a:p>
      </dgm:t>
    </dgm:pt>
    <dgm:pt modelId="{7B1E77C2-4722-4A3A-A001-336BA47C3D90}" type="pres">
      <dgm:prSet presAssocID="{49929CE8-AF4B-4A53-8498-4F96E6F623B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29CDD-44B6-45A6-BB5E-2BA12DE36228}" type="pres">
      <dgm:prSet presAssocID="{49929CE8-AF4B-4A53-8498-4F96E6F623B7}" presName="dummy" presStyleCnt="0"/>
      <dgm:spPr/>
    </dgm:pt>
    <dgm:pt modelId="{CBDBF697-5D24-4F91-94DB-866C70824C35}" type="pres">
      <dgm:prSet presAssocID="{3D1F087D-EF5F-44FC-B01B-C69C641529F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869385D-4AB6-4721-87EF-D7AE927062EB}" type="pres">
      <dgm:prSet presAssocID="{ED12F9D1-8BAB-4ECC-B1F9-EEB4BEE00B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5E179-9358-438B-9BC8-635DBACFAC9A}" type="pres">
      <dgm:prSet presAssocID="{ED12F9D1-8BAB-4ECC-B1F9-EEB4BEE00B8E}" presName="dummy" presStyleCnt="0"/>
      <dgm:spPr/>
    </dgm:pt>
    <dgm:pt modelId="{349F2A8C-5E18-49CD-9FE5-0284D43896B2}" type="pres">
      <dgm:prSet presAssocID="{DC60D33B-4594-4ECB-A336-E7278040CAF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D3872D5-5D3B-4BF3-82A3-BE77E4ECBA9D}" type="pres">
      <dgm:prSet presAssocID="{420D5540-F3CC-4BDC-A468-07DF409100C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32689-A24C-4639-9340-02CABAFA913B}" type="pres">
      <dgm:prSet presAssocID="{420D5540-F3CC-4BDC-A468-07DF409100C9}" presName="dummy" presStyleCnt="0"/>
      <dgm:spPr/>
    </dgm:pt>
    <dgm:pt modelId="{DC849E30-FBAA-46A9-B587-35E5C82C3AC4}" type="pres">
      <dgm:prSet presAssocID="{2CEB9BDA-077D-40E1-8476-DA499072BE09}" presName="sibTrans" presStyleLbl="sibTrans2D1" presStyleIdx="2" presStyleCnt="5" custScaleX="129294"/>
      <dgm:spPr/>
      <dgm:t>
        <a:bodyPr/>
        <a:lstStyle/>
        <a:p>
          <a:endParaRPr lang="en-US"/>
        </a:p>
      </dgm:t>
    </dgm:pt>
    <dgm:pt modelId="{C0D2E60C-056C-4FC4-B1FA-E77BFE019F71}" type="pres">
      <dgm:prSet presAssocID="{767C752D-F994-43C8-B972-D13E170DBF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AFE1F-DE58-4B0C-9BAB-D5D80620DA92}" type="pres">
      <dgm:prSet presAssocID="{767C752D-F994-43C8-B972-D13E170DBFB8}" presName="dummy" presStyleCnt="0"/>
      <dgm:spPr/>
    </dgm:pt>
    <dgm:pt modelId="{878B4714-31AF-4EB1-B459-891322CF358E}" type="pres">
      <dgm:prSet presAssocID="{0387C6BE-7033-46ED-9693-F902A1C3DF5B}" presName="sibTrans" presStyleLbl="sibTrans2D1" presStyleIdx="3" presStyleCnt="5" custScaleX="103541"/>
      <dgm:spPr/>
      <dgm:t>
        <a:bodyPr/>
        <a:lstStyle/>
        <a:p>
          <a:endParaRPr lang="en-US"/>
        </a:p>
      </dgm:t>
    </dgm:pt>
    <dgm:pt modelId="{DDE0E28D-A794-4C8F-A451-BA34FEFA1088}" type="pres">
      <dgm:prSet presAssocID="{042D2F73-DC44-4A3C-BCE4-C0E7F8C56E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5FD89-F06C-45F5-94DF-882379D18FAF}" type="pres">
      <dgm:prSet presAssocID="{042D2F73-DC44-4A3C-BCE4-C0E7F8C56E70}" presName="dummy" presStyleCnt="0"/>
      <dgm:spPr/>
    </dgm:pt>
    <dgm:pt modelId="{B4105C8A-E6A8-444E-A935-153EFEE12EEB}" type="pres">
      <dgm:prSet presAssocID="{123740DF-3EF7-4F3A-91D6-18D702EEF405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AB6337C-B7CE-43DB-8CBF-2D96B5A20A4B}" type="presOf" srcId="{767C752D-F994-43C8-B972-D13E170DBFB8}" destId="{C0D2E60C-056C-4FC4-B1FA-E77BFE019F71}" srcOrd="0" destOrd="0" presId="urn:microsoft.com/office/officeart/2005/8/layout/radial6"/>
    <dgm:cxn modelId="{3B62E9FB-4E1E-4DF8-A2FC-0BB470CDD071}" type="presOf" srcId="{DC60D33B-4594-4ECB-A336-E7278040CAFE}" destId="{349F2A8C-5E18-49CD-9FE5-0284D43896B2}" srcOrd="0" destOrd="0" presId="urn:microsoft.com/office/officeart/2005/8/layout/radial6"/>
    <dgm:cxn modelId="{BBEA12CA-E28A-4977-930F-9306D83DE12A}" type="presOf" srcId="{042D2F73-DC44-4A3C-BCE4-C0E7F8C56E70}" destId="{DDE0E28D-A794-4C8F-A451-BA34FEFA1088}" srcOrd="0" destOrd="0" presId="urn:microsoft.com/office/officeart/2005/8/layout/radial6"/>
    <dgm:cxn modelId="{64551C23-04A1-4A2F-A9CB-963FF82E4D1C}" srcId="{755BFA6F-AF51-4AB2-86FD-1183FF3EFA25}" destId="{323AE4CF-1710-4B40-A2EE-584413082B3A}" srcOrd="1" destOrd="0" parTransId="{D1842CF4-85B3-4C3A-AB21-2C89D10DA66E}" sibTransId="{2D9DEBDD-D7FD-4D89-BE2F-1B7F19BCA107}"/>
    <dgm:cxn modelId="{E3C5DE74-1C74-4E8F-B61C-8BDC8AADCCD4}" type="presOf" srcId="{420D5540-F3CC-4BDC-A468-07DF409100C9}" destId="{8D3872D5-5D3B-4BF3-82A3-BE77E4ECBA9D}" srcOrd="0" destOrd="0" presId="urn:microsoft.com/office/officeart/2005/8/layout/radial6"/>
    <dgm:cxn modelId="{54E2DFC2-1AB0-463C-9A1E-B40F96CB77F2}" srcId="{43378F58-1AE1-47A4-8B04-0D23C8EEAA02}" destId="{ED12F9D1-8BAB-4ECC-B1F9-EEB4BEE00B8E}" srcOrd="1" destOrd="0" parTransId="{0D204AE0-2CCA-4F48-9362-E7FF3FE7B150}" sibTransId="{DC60D33B-4594-4ECB-A336-E7278040CAFE}"/>
    <dgm:cxn modelId="{EBFE39A4-0F73-4541-8BB2-D74BBD3EB381}" type="presOf" srcId="{0387C6BE-7033-46ED-9693-F902A1C3DF5B}" destId="{878B4714-31AF-4EB1-B459-891322CF358E}" srcOrd="0" destOrd="0" presId="urn:microsoft.com/office/officeart/2005/8/layout/radial6"/>
    <dgm:cxn modelId="{662059E6-EC8A-44E8-B0C7-568CAD7E1F68}" srcId="{43378F58-1AE1-47A4-8B04-0D23C8EEAA02}" destId="{767C752D-F994-43C8-B972-D13E170DBFB8}" srcOrd="3" destOrd="0" parTransId="{E71902C5-D838-47BF-829C-636886FBB8EE}" sibTransId="{0387C6BE-7033-46ED-9693-F902A1C3DF5B}"/>
    <dgm:cxn modelId="{F58BB18F-C18D-4492-875C-CC478C3D27CC}" type="presOf" srcId="{43378F58-1AE1-47A4-8B04-0D23C8EEAA02}" destId="{8A7DF824-5BB2-4BE5-B703-8DE69EEB929A}" srcOrd="0" destOrd="0" presId="urn:microsoft.com/office/officeart/2005/8/layout/radial6"/>
    <dgm:cxn modelId="{AD120CA5-E1A1-4852-A071-3F1133BA5BA2}" srcId="{43378F58-1AE1-47A4-8B04-0D23C8EEAA02}" destId="{042D2F73-DC44-4A3C-BCE4-C0E7F8C56E70}" srcOrd="4" destOrd="0" parTransId="{35D45C09-EBB2-41CE-A800-8B6B9B988349}" sibTransId="{123740DF-3EF7-4F3A-91D6-18D702EEF405}"/>
    <dgm:cxn modelId="{2108877E-7E66-4556-840B-038E9B659114}" srcId="{43378F58-1AE1-47A4-8B04-0D23C8EEAA02}" destId="{49929CE8-AF4B-4A53-8498-4F96E6F623B7}" srcOrd="0" destOrd="0" parTransId="{55A02CE9-C102-436C-BDB2-97FAF97E3D85}" sibTransId="{3D1F087D-EF5F-44FC-B01B-C69C641529F9}"/>
    <dgm:cxn modelId="{6EC332E9-2E80-49D1-ABAC-A6935FB0646E}" type="presOf" srcId="{3D1F087D-EF5F-44FC-B01B-C69C641529F9}" destId="{CBDBF697-5D24-4F91-94DB-866C70824C35}" srcOrd="0" destOrd="0" presId="urn:microsoft.com/office/officeart/2005/8/layout/radial6"/>
    <dgm:cxn modelId="{F95473DA-3107-4560-B881-CE7452448CD3}" type="presOf" srcId="{2CEB9BDA-077D-40E1-8476-DA499072BE09}" destId="{DC849E30-FBAA-46A9-B587-35E5C82C3AC4}" srcOrd="0" destOrd="0" presId="urn:microsoft.com/office/officeart/2005/8/layout/radial6"/>
    <dgm:cxn modelId="{8A4AA5A3-E8A3-4B9E-B879-29BA9C72EB0E}" srcId="{755BFA6F-AF51-4AB2-86FD-1183FF3EFA25}" destId="{43378F58-1AE1-47A4-8B04-0D23C8EEAA02}" srcOrd="0" destOrd="0" parTransId="{BA07EF86-89A4-4743-B633-2E8C725FFCEE}" sibTransId="{6F04E90E-170D-447E-A12B-21B12CD13F2E}"/>
    <dgm:cxn modelId="{9CAC1EF2-16FB-4BB1-8E49-6F4D739E5150}" srcId="{43378F58-1AE1-47A4-8B04-0D23C8EEAA02}" destId="{420D5540-F3CC-4BDC-A468-07DF409100C9}" srcOrd="2" destOrd="0" parTransId="{DE3F7603-3D28-47C2-B3C8-C5D63878E8CD}" sibTransId="{2CEB9BDA-077D-40E1-8476-DA499072BE09}"/>
    <dgm:cxn modelId="{3036919D-D37C-4CCD-9EFA-56746E30C713}" type="presOf" srcId="{755BFA6F-AF51-4AB2-86FD-1183FF3EFA25}" destId="{92AC4AE6-1679-419F-8DE9-786F4F6CE2DC}" srcOrd="0" destOrd="0" presId="urn:microsoft.com/office/officeart/2005/8/layout/radial6"/>
    <dgm:cxn modelId="{3429BAF8-5A43-47F4-B4F0-8886348CDBD2}" type="presOf" srcId="{49929CE8-AF4B-4A53-8498-4F96E6F623B7}" destId="{7B1E77C2-4722-4A3A-A001-336BA47C3D90}" srcOrd="0" destOrd="0" presId="urn:microsoft.com/office/officeart/2005/8/layout/radial6"/>
    <dgm:cxn modelId="{FEA3A573-FF0F-4AB4-9ED4-138FF2AB7164}" type="presOf" srcId="{123740DF-3EF7-4F3A-91D6-18D702EEF405}" destId="{B4105C8A-E6A8-444E-A935-153EFEE12EEB}" srcOrd="0" destOrd="0" presId="urn:microsoft.com/office/officeart/2005/8/layout/radial6"/>
    <dgm:cxn modelId="{8DC1A70F-330B-4DED-8AA8-005D0ED343DD}" type="presOf" srcId="{ED12F9D1-8BAB-4ECC-B1F9-EEB4BEE00B8E}" destId="{5869385D-4AB6-4721-87EF-D7AE927062EB}" srcOrd="0" destOrd="0" presId="urn:microsoft.com/office/officeart/2005/8/layout/radial6"/>
    <dgm:cxn modelId="{10226DCB-A703-42C9-B3E3-9E1C956D11CA}" type="presParOf" srcId="{92AC4AE6-1679-419F-8DE9-786F4F6CE2DC}" destId="{8A7DF824-5BB2-4BE5-B703-8DE69EEB929A}" srcOrd="0" destOrd="0" presId="urn:microsoft.com/office/officeart/2005/8/layout/radial6"/>
    <dgm:cxn modelId="{B3877CDD-8315-4688-BC3A-DDD37DD4C76B}" type="presParOf" srcId="{92AC4AE6-1679-419F-8DE9-786F4F6CE2DC}" destId="{7B1E77C2-4722-4A3A-A001-336BA47C3D90}" srcOrd="1" destOrd="0" presId="urn:microsoft.com/office/officeart/2005/8/layout/radial6"/>
    <dgm:cxn modelId="{BBA4472E-260E-47A3-A49A-EF2FEE55F0E2}" type="presParOf" srcId="{92AC4AE6-1679-419F-8DE9-786F4F6CE2DC}" destId="{2AF29CDD-44B6-45A6-BB5E-2BA12DE36228}" srcOrd="2" destOrd="0" presId="urn:microsoft.com/office/officeart/2005/8/layout/radial6"/>
    <dgm:cxn modelId="{C7F80C61-38E3-4880-AC1A-F1E222856A5D}" type="presParOf" srcId="{92AC4AE6-1679-419F-8DE9-786F4F6CE2DC}" destId="{CBDBF697-5D24-4F91-94DB-866C70824C35}" srcOrd="3" destOrd="0" presId="urn:microsoft.com/office/officeart/2005/8/layout/radial6"/>
    <dgm:cxn modelId="{3155F8C2-18AC-43A8-9547-2324A9800C84}" type="presParOf" srcId="{92AC4AE6-1679-419F-8DE9-786F4F6CE2DC}" destId="{5869385D-4AB6-4721-87EF-D7AE927062EB}" srcOrd="4" destOrd="0" presId="urn:microsoft.com/office/officeart/2005/8/layout/radial6"/>
    <dgm:cxn modelId="{8794ED1D-B5CD-4BC0-8B95-C4ADE6110842}" type="presParOf" srcId="{92AC4AE6-1679-419F-8DE9-786F4F6CE2DC}" destId="{8BF5E179-9358-438B-9BC8-635DBACFAC9A}" srcOrd="5" destOrd="0" presId="urn:microsoft.com/office/officeart/2005/8/layout/radial6"/>
    <dgm:cxn modelId="{5ACF2D59-2631-4226-BEB1-DEC5A12CD451}" type="presParOf" srcId="{92AC4AE6-1679-419F-8DE9-786F4F6CE2DC}" destId="{349F2A8C-5E18-49CD-9FE5-0284D43896B2}" srcOrd="6" destOrd="0" presId="urn:microsoft.com/office/officeart/2005/8/layout/radial6"/>
    <dgm:cxn modelId="{284DC26F-5EBA-450C-AE4D-B04FF3A5816B}" type="presParOf" srcId="{92AC4AE6-1679-419F-8DE9-786F4F6CE2DC}" destId="{8D3872D5-5D3B-4BF3-82A3-BE77E4ECBA9D}" srcOrd="7" destOrd="0" presId="urn:microsoft.com/office/officeart/2005/8/layout/radial6"/>
    <dgm:cxn modelId="{65287A74-8B8E-41BA-86C9-4CDD5BC82FF2}" type="presParOf" srcId="{92AC4AE6-1679-419F-8DE9-786F4F6CE2DC}" destId="{C3832689-A24C-4639-9340-02CABAFA913B}" srcOrd="8" destOrd="0" presId="urn:microsoft.com/office/officeart/2005/8/layout/radial6"/>
    <dgm:cxn modelId="{20859ED9-128E-481C-9C98-A5B618AFD69A}" type="presParOf" srcId="{92AC4AE6-1679-419F-8DE9-786F4F6CE2DC}" destId="{DC849E30-FBAA-46A9-B587-35E5C82C3AC4}" srcOrd="9" destOrd="0" presId="urn:microsoft.com/office/officeart/2005/8/layout/radial6"/>
    <dgm:cxn modelId="{1EB17B1D-7405-4022-822B-FAA6242C420D}" type="presParOf" srcId="{92AC4AE6-1679-419F-8DE9-786F4F6CE2DC}" destId="{C0D2E60C-056C-4FC4-B1FA-E77BFE019F71}" srcOrd="10" destOrd="0" presId="urn:microsoft.com/office/officeart/2005/8/layout/radial6"/>
    <dgm:cxn modelId="{1B937624-E2C7-4908-A0A0-6E0911BB18E8}" type="presParOf" srcId="{92AC4AE6-1679-419F-8DE9-786F4F6CE2DC}" destId="{7A0AFE1F-DE58-4B0C-9BAB-D5D80620DA92}" srcOrd="11" destOrd="0" presId="urn:microsoft.com/office/officeart/2005/8/layout/radial6"/>
    <dgm:cxn modelId="{DD0C03F6-DB10-4BA3-8189-4A7FCD6E05BD}" type="presParOf" srcId="{92AC4AE6-1679-419F-8DE9-786F4F6CE2DC}" destId="{878B4714-31AF-4EB1-B459-891322CF358E}" srcOrd="12" destOrd="0" presId="urn:microsoft.com/office/officeart/2005/8/layout/radial6"/>
    <dgm:cxn modelId="{82BB64FC-193D-462B-86CA-7FD93DAE2161}" type="presParOf" srcId="{92AC4AE6-1679-419F-8DE9-786F4F6CE2DC}" destId="{DDE0E28D-A794-4C8F-A451-BA34FEFA1088}" srcOrd="13" destOrd="0" presId="urn:microsoft.com/office/officeart/2005/8/layout/radial6"/>
    <dgm:cxn modelId="{B67FE0F7-D843-4DDC-9170-78E7929B8B54}" type="presParOf" srcId="{92AC4AE6-1679-419F-8DE9-786F4F6CE2DC}" destId="{A335FD89-F06C-45F5-94DF-882379D18FAF}" srcOrd="14" destOrd="0" presId="urn:microsoft.com/office/officeart/2005/8/layout/radial6"/>
    <dgm:cxn modelId="{21DCD7D2-21A9-4CE4-8673-2811CCA1D0D7}" type="presParOf" srcId="{92AC4AE6-1679-419F-8DE9-786F4F6CE2DC}" destId="{B4105C8A-E6A8-444E-A935-153EFEE12EE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105C8A-E6A8-444E-A935-153EFEE12EEB}">
      <dsp:nvSpPr>
        <dsp:cNvPr id="0" name=""/>
        <dsp:cNvSpPr/>
      </dsp:nvSpPr>
      <dsp:spPr>
        <a:xfrm>
          <a:off x="2157534" y="584787"/>
          <a:ext cx="3914530" cy="3914530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B4714-31AF-4EB1-B459-891322CF358E}">
      <dsp:nvSpPr>
        <dsp:cNvPr id="0" name=""/>
        <dsp:cNvSpPr/>
      </dsp:nvSpPr>
      <dsp:spPr>
        <a:xfrm>
          <a:off x="2088227" y="584787"/>
          <a:ext cx="4053144" cy="3914530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49E30-FBAA-46A9-B587-35E5C82C3AC4}">
      <dsp:nvSpPr>
        <dsp:cNvPr id="0" name=""/>
        <dsp:cNvSpPr/>
      </dsp:nvSpPr>
      <dsp:spPr>
        <a:xfrm>
          <a:off x="1584173" y="584787"/>
          <a:ext cx="5061253" cy="3914530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F2A8C-5E18-49CD-9FE5-0284D43896B2}">
      <dsp:nvSpPr>
        <dsp:cNvPr id="0" name=""/>
        <dsp:cNvSpPr/>
      </dsp:nvSpPr>
      <dsp:spPr>
        <a:xfrm>
          <a:off x="2157534" y="584787"/>
          <a:ext cx="3914530" cy="3914530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BF697-5D24-4F91-94DB-866C70824C35}">
      <dsp:nvSpPr>
        <dsp:cNvPr id="0" name=""/>
        <dsp:cNvSpPr/>
      </dsp:nvSpPr>
      <dsp:spPr>
        <a:xfrm>
          <a:off x="2157534" y="584787"/>
          <a:ext cx="3914530" cy="3914530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DF824-5BB2-4BE5-B703-8DE69EEB929A}">
      <dsp:nvSpPr>
        <dsp:cNvPr id="0" name=""/>
        <dsp:cNvSpPr/>
      </dsp:nvSpPr>
      <dsp:spPr>
        <a:xfrm>
          <a:off x="3240345" y="1584163"/>
          <a:ext cx="1800224" cy="1800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Appreciative Leadership</a:t>
          </a:r>
          <a:br>
            <a:rPr lang="en-US" sz="1800" kern="1200" dirty="0" smtClean="0"/>
          </a:br>
          <a:r>
            <a:rPr lang="zh-CN" altLang="en-US" sz="1800" kern="1200" dirty="0" smtClean="0"/>
            <a:t>肯定式领导</a:t>
          </a:r>
          <a:endParaRPr lang="en-US" sz="1800" kern="1200" dirty="0"/>
        </a:p>
      </dsp:txBody>
      <dsp:txXfrm>
        <a:off x="3240345" y="1584163"/>
        <a:ext cx="1800224" cy="1800224"/>
      </dsp:txXfrm>
    </dsp:sp>
    <dsp:sp modelId="{7B1E77C2-4722-4A3A-A001-336BA47C3D90}">
      <dsp:nvSpPr>
        <dsp:cNvPr id="0" name=""/>
        <dsp:cNvSpPr/>
      </dsp:nvSpPr>
      <dsp:spPr>
        <a:xfrm>
          <a:off x="3484721" y="74"/>
          <a:ext cx="1260157" cy="1260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Illumination</a:t>
          </a:r>
          <a:r>
            <a:rPr lang="zh-CN" altLang="en-US" sz="1300" kern="1200" dirty="0" smtClean="0"/>
            <a:t> 照明</a:t>
          </a:r>
          <a:endParaRPr lang="en-US" sz="1300" kern="1200" dirty="0"/>
        </a:p>
      </dsp:txBody>
      <dsp:txXfrm>
        <a:off x="3484721" y="74"/>
        <a:ext cx="1260157" cy="1260157"/>
      </dsp:txXfrm>
    </dsp:sp>
    <dsp:sp modelId="{5869385D-4AB6-4721-87EF-D7AE927062EB}">
      <dsp:nvSpPr>
        <dsp:cNvPr id="0" name=""/>
        <dsp:cNvSpPr/>
      </dsp:nvSpPr>
      <dsp:spPr>
        <a:xfrm>
          <a:off x="5303046" y="1321164"/>
          <a:ext cx="1260157" cy="1260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Inclusion</a:t>
          </a:r>
          <a:br>
            <a:rPr lang="en-US" sz="1300" kern="1200" dirty="0" smtClean="0"/>
          </a:br>
          <a:r>
            <a:rPr lang="zh-CN" altLang="en-US" sz="1300" kern="1200" dirty="0" smtClean="0"/>
            <a:t>包括</a:t>
          </a:r>
          <a:endParaRPr lang="en-US" sz="1300" kern="1200" dirty="0"/>
        </a:p>
      </dsp:txBody>
      <dsp:txXfrm>
        <a:off x="5303046" y="1321164"/>
        <a:ext cx="1260157" cy="1260157"/>
      </dsp:txXfrm>
    </dsp:sp>
    <dsp:sp modelId="{8D3872D5-5D3B-4BF3-82A3-BE77E4ECBA9D}">
      <dsp:nvSpPr>
        <dsp:cNvPr id="0" name=""/>
        <dsp:cNvSpPr/>
      </dsp:nvSpPr>
      <dsp:spPr>
        <a:xfrm>
          <a:off x="4608507" y="3458733"/>
          <a:ext cx="1260157" cy="1260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Inspiration</a:t>
          </a:r>
          <a:br>
            <a:rPr lang="en-US" sz="1300" kern="1200" dirty="0" smtClean="0"/>
          </a:br>
          <a:r>
            <a:rPr lang="zh-CN" altLang="en-US" sz="1300" kern="1200" dirty="0" smtClean="0"/>
            <a:t>激励</a:t>
          </a:r>
          <a:endParaRPr lang="en-US" sz="1300" kern="1200" dirty="0"/>
        </a:p>
      </dsp:txBody>
      <dsp:txXfrm>
        <a:off x="4608507" y="3458733"/>
        <a:ext cx="1260157" cy="1260157"/>
      </dsp:txXfrm>
    </dsp:sp>
    <dsp:sp modelId="{C0D2E60C-056C-4FC4-B1FA-E77BFE019F71}">
      <dsp:nvSpPr>
        <dsp:cNvPr id="0" name=""/>
        <dsp:cNvSpPr/>
      </dsp:nvSpPr>
      <dsp:spPr>
        <a:xfrm>
          <a:off x="2360934" y="3458733"/>
          <a:ext cx="1260157" cy="1260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Integrity</a:t>
          </a:r>
          <a:br>
            <a:rPr lang="en-US" sz="1300" kern="1200" dirty="0" smtClean="0"/>
          </a:br>
          <a:r>
            <a:rPr lang="zh-CN" altLang="en-US" sz="1300" kern="1200" dirty="0" smtClean="0"/>
            <a:t>正直</a:t>
          </a:r>
          <a:endParaRPr lang="en-US" sz="1300" kern="1200" dirty="0"/>
        </a:p>
      </dsp:txBody>
      <dsp:txXfrm>
        <a:off x="2360934" y="3458733"/>
        <a:ext cx="1260157" cy="1260157"/>
      </dsp:txXfrm>
    </dsp:sp>
    <dsp:sp modelId="{DDE0E28D-A794-4C8F-A451-BA34FEFA1088}">
      <dsp:nvSpPr>
        <dsp:cNvPr id="0" name=""/>
        <dsp:cNvSpPr/>
      </dsp:nvSpPr>
      <dsp:spPr>
        <a:xfrm>
          <a:off x="1666396" y="1321164"/>
          <a:ext cx="1260157" cy="1260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Inquiry</a:t>
          </a:r>
          <a:br>
            <a:rPr lang="en-US" sz="1300" kern="1200" dirty="0" smtClean="0"/>
          </a:br>
          <a:r>
            <a:rPr lang="zh-CN" altLang="en-US" sz="1300" kern="1200" dirty="0" smtClean="0"/>
            <a:t>探寻</a:t>
          </a:r>
          <a:endParaRPr lang="en-US" sz="1300" kern="1200" dirty="0"/>
        </a:p>
      </dsp:txBody>
      <dsp:txXfrm>
        <a:off x="1666396" y="1321164"/>
        <a:ext cx="1260157" cy="126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42330-9EF4-4EAA-990D-BA608295188B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1A1D1-8AF1-4BFA-B363-EC70B0804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1A1D1-8AF1-4BFA-B363-EC70B0804A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What gives you the most satisfaction at work? When do you feel good about work?</a:t>
            </a:r>
          </a:p>
          <a:p>
            <a:pPr marL="228600" indent="-228600">
              <a:buAutoNum type="arabicPeriod"/>
            </a:pPr>
            <a:r>
              <a:rPr lang="en-US" dirty="0" smtClean="0"/>
              <a:t>What</a:t>
            </a:r>
            <a:r>
              <a:rPr lang="en-US" baseline="0" dirty="0" smtClean="0"/>
              <a:t> caused us to be our best in this situation? Why did it work so well?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From me to us: a sense of belonging; different styles – taking turns talking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 vision that is not clear is not a vision at all. Aligning strength with vision.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Integrity – wholeness: ultimate measure of organizational success. Value-based decisions; keep your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1A1D1-8AF1-4BFA-B363-EC70B0804A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6A0FF-CC03-46AA-A050-3CEA48C7FE95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This year, we have 5 proposed action plans.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88CBB-F915-41DF-A14F-B68C169E9BDD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This year, we have 5 proposed action plans.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This is the TDG project that I mentioned it several times in the past, so I think I’d better not to make you feel bored by repeating things here.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9ED4-F3D5-4FA6-9049-ED2E3491737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546-A527-4BAC-A97E-51B847ECC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9ED4-F3D5-4FA6-9049-ED2E3491737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546-A527-4BAC-A97E-51B847ECC5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9ED4-F3D5-4FA6-9049-ED2E3491737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546-A527-4BAC-A97E-51B847ECC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E8C39ED4-F3D5-4FA6-9049-ED2E3491737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546-A527-4BAC-A97E-51B847ECC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9ED4-F3D5-4FA6-9049-ED2E3491737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546-A527-4BAC-A97E-51B847ECC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9ED4-F3D5-4FA6-9049-ED2E3491737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546-A527-4BAC-A97E-51B847ECC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9ED4-F3D5-4FA6-9049-ED2E3491737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546-A527-4BAC-A97E-51B847ECC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9ED4-F3D5-4FA6-9049-ED2E3491737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546-A527-4BAC-A97E-51B847ECC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9ED4-F3D5-4FA6-9049-ED2E3491737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546-A527-4BAC-A97E-51B847ECC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9ED4-F3D5-4FA6-9049-ED2E3491737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546-A527-4BAC-A97E-51B847ECC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9ED4-F3D5-4FA6-9049-ED2E3491737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546-A527-4BAC-A97E-51B847ECC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8C39ED4-F3D5-4FA6-9049-ED2E3491737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9239546-A527-4BAC-A97E-51B847ECC5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___1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2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d_2007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Word_2007_Document2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ppreciativeinquiry.case.edu/intro/whatisai.cf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d_2007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新管理，新模式：探询与 肯定式的领导及其作用</a:t>
            </a:r>
            <a:r>
              <a:rPr lang="en-US" altLang="zh-CN" dirty="0" smtClean="0"/>
              <a:t>》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dirty="0" smtClean="0"/>
              <a:t>Appreciative Leadership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李海鹏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zh-CN" altLang="en-US" dirty="0" smtClean="0">
                <a:solidFill>
                  <a:schemeClr val="tx1"/>
                </a:solidFill>
              </a:rPr>
              <a:t>香港浸会大学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Hong Kong Baptist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April 2013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Northeast Normal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Changchun, China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肯定的能量 </a:t>
            </a:r>
            <a:r>
              <a:rPr lang="en-US" sz="4000" dirty="0" smtClean="0"/>
              <a:t>Positive </a:t>
            </a:r>
            <a:r>
              <a:rPr lang="en-US" sz="4000" dirty="0" smtClean="0"/>
              <a:t>Energy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肯定为</a:t>
            </a:r>
            <a:r>
              <a:rPr lang="zh-CN" altLang="en-US" dirty="0" smtClean="0"/>
              <a:t>重点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dirty="0" smtClean="0"/>
              <a:t>Focusing </a:t>
            </a:r>
            <a:r>
              <a:rPr lang="en-US" dirty="0" smtClean="0"/>
              <a:t>on </a:t>
            </a:r>
            <a:r>
              <a:rPr lang="en-US" dirty="0" smtClean="0"/>
              <a:t>the positive</a:t>
            </a:r>
            <a:endParaRPr lang="en-US" dirty="0" smtClean="0"/>
          </a:p>
          <a:p>
            <a:pPr lvl="1"/>
            <a:r>
              <a:rPr lang="en-US" dirty="0" smtClean="0"/>
              <a:t>Everyone a talent</a:t>
            </a:r>
            <a:br>
              <a:rPr lang="en-US" dirty="0" smtClean="0"/>
            </a:br>
            <a:r>
              <a:rPr lang="zh-CN" altLang="en-US" dirty="0" smtClean="0"/>
              <a:t>人人是天才</a:t>
            </a:r>
            <a:endParaRPr lang="en-US" dirty="0" smtClean="0"/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用</a:t>
            </a:r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其所長</a:t>
            </a:r>
            <a:r>
              <a:rPr lang="en-US" altLang="zh-TW" dirty="0" smtClean="0">
                <a:latin typeface="SimHei" pitchFamily="2" charset="-122"/>
                <a:ea typeface="SimHei" pitchFamily="2" charset="-122"/>
              </a:rPr>
              <a:t>; </a:t>
            </a:r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揚長避短</a:t>
            </a:r>
            <a:r>
              <a:rPr lang="en-US" altLang="zh-TW" dirty="0" smtClean="0">
                <a:latin typeface="SimHei" pitchFamily="2" charset="-122"/>
                <a:ea typeface="SimHei" pitchFamily="2" charset="-122"/>
              </a:rPr>
              <a:t>; </a:t>
            </a:r>
          </a:p>
          <a:p>
            <a:pPr lvl="1"/>
            <a:r>
              <a:rPr lang="en-US" altLang="zh-TW" dirty="0" smtClean="0"/>
              <a:t>Discovering strengths</a:t>
            </a:r>
            <a:r>
              <a:rPr lang="zh-CN" altLang="en-US" dirty="0" smtClean="0"/>
              <a:t> 发现优点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Self assessment</a:t>
            </a:r>
            <a:r>
              <a:rPr lang="zh-CN" altLang="en-US" dirty="0" smtClean="0"/>
              <a:t> 自我评估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Frame exercise</a:t>
            </a:r>
            <a:r>
              <a:rPr lang="zh-CN" altLang="en-US" dirty="0" smtClean="0"/>
              <a:t> 不断练习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6146" name="Picture 2" descr="C:\Documents and Settings\libstaff\My Documents\Personal\Presenations\BU\positive-think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84784"/>
            <a:ext cx="2514600" cy="25717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300192" y="4149080"/>
            <a:ext cx="20172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positivethinkingprogram.com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it…</a:t>
            </a:r>
            <a:r>
              <a:rPr lang="zh-CN" altLang="en-US" dirty="0" smtClean="0"/>
              <a:t>  如何作。。。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Pride &amp; Involvement</a:t>
            </a:r>
            <a:br>
              <a:rPr lang="en-US" dirty="0" smtClean="0"/>
            </a:br>
            <a:r>
              <a:rPr lang="zh-CN" altLang="en-US" dirty="0" smtClean="0"/>
              <a:t>骄傲与参与</a:t>
            </a:r>
            <a:endParaRPr lang="en-US" dirty="0" smtClean="0"/>
          </a:p>
          <a:p>
            <a:r>
              <a:rPr lang="en-US" dirty="0" smtClean="0"/>
              <a:t>Trust &amp; Respect</a:t>
            </a:r>
            <a:br>
              <a:rPr lang="en-US" dirty="0" smtClean="0"/>
            </a:br>
            <a:r>
              <a:rPr lang="zh-CN" altLang="en-US" dirty="0" smtClean="0"/>
              <a:t>信任与尊敬</a:t>
            </a:r>
            <a:endParaRPr lang="en-US" dirty="0" smtClean="0"/>
          </a:p>
          <a:p>
            <a:r>
              <a:rPr lang="en-US" dirty="0" smtClean="0"/>
              <a:t>Teamwork</a:t>
            </a:r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团队合作</a:t>
            </a:r>
            <a:endParaRPr lang="en-US" dirty="0" smtClean="0"/>
          </a:p>
          <a:p>
            <a:r>
              <a:rPr lang="en-US" dirty="0" smtClean="0"/>
              <a:t>Achievement &amp; Success</a:t>
            </a:r>
            <a:br>
              <a:rPr lang="en-US" dirty="0" smtClean="0"/>
            </a:br>
            <a:r>
              <a:rPr lang="zh-CN" altLang="en-US" dirty="0" smtClean="0"/>
              <a:t>成就与成功</a:t>
            </a:r>
            <a:endParaRPr lang="en-US" dirty="0"/>
          </a:p>
        </p:txBody>
      </p:sp>
      <p:pic>
        <p:nvPicPr>
          <p:cNvPr id="57346" name="Picture 2" descr="C:\Documents and Settings\libstaff\Desktop\Screen Shot 2012-03-23 at 11_26_06 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3600400" cy="33680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940152" y="5445224"/>
            <a:ext cx="19094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sophlylaughing.blogspot.com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肯定 </a:t>
            </a:r>
            <a:r>
              <a:rPr lang="en-US" dirty="0" smtClean="0"/>
              <a:t>Appreciation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Does not always mean “money”</a:t>
            </a:r>
            <a:r>
              <a:rPr lang="zh-CN" altLang="en-US" dirty="0" smtClean="0"/>
              <a:t> 不一定为“钱”</a:t>
            </a:r>
            <a:endParaRPr lang="en-US" dirty="0" smtClean="0"/>
          </a:p>
          <a:p>
            <a:r>
              <a:rPr lang="en-US" dirty="0" smtClean="0"/>
              <a:t>Language of appreciation</a:t>
            </a:r>
            <a:r>
              <a:rPr lang="zh-CN" altLang="en-US" dirty="0" smtClean="0"/>
              <a:t> 肯定的语言</a:t>
            </a:r>
            <a:endParaRPr lang="en-US" dirty="0" smtClean="0"/>
          </a:p>
          <a:p>
            <a:pPr lvl="1"/>
            <a:r>
              <a:rPr lang="en-US" dirty="0" smtClean="0"/>
              <a:t>“Your report today was outstanding with the addition of the international element;”</a:t>
            </a:r>
            <a:r>
              <a:rPr lang="zh-CN" altLang="en-US" dirty="0" smtClean="0"/>
              <a:t> 你的报告。</a:t>
            </a:r>
            <a:r>
              <a:rPr lang="zh-CN" altLang="en-US" dirty="0" smtClean="0"/>
              <a:t>。非常</a:t>
            </a:r>
            <a:r>
              <a:rPr lang="zh-CN" altLang="en-US" dirty="0" smtClean="0"/>
              <a:t>好；</a:t>
            </a:r>
            <a:endParaRPr lang="en-US" dirty="0" smtClean="0"/>
          </a:p>
          <a:p>
            <a:pPr lvl="1"/>
            <a:r>
              <a:rPr lang="en-US" dirty="0" smtClean="0"/>
              <a:t>“I appreciate knowing you are a man of integrity;”</a:t>
            </a:r>
            <a:r>
              <a:rPr lang="zh-CN" altLang="en-US" dirty="0" smtClean="0"/>
              <a:t> 很高兴知道你是一个正直的人；</a:t>
            </a:r>
            <a:endParaRPr lang="en-US" dirty="0" smtClean="0"/>
          </a:p>
          <a:p>
            <a:pPr lvl="1"/>
            <a:r>
              <a:rPr lang="en-US" dirty="0" smtClean="0"/>
              <a:t>“Your outgoing nature makes you perfect for your job;”</a:t>
            </a:r>
            <a:r>
              <a:rPr lang="zh-CN" altLang="en-US" dirty="0" smtClean="0"/>
              <a:t> 你的外向性格很适合于这份工作；</a:t>
            </a:r>
            <a:endParaRPr lang="en-US" dirty="0" smtClean="0"/>
          </a:p>
          <a:p>
            <a:pPr lvl="1"/>
            <a:r>
              <a:rPr lang="en-US" dirty="0" smtClean="0"/>
              <a:t>“You play a critical role in the team-building efforts in our organization.”</a:t>
            </a:r>
            <a:r>
              <a:rPr lang="zh-CN" altLang="en-US" dirty="0" smtClean="0"/>
              <a:t> 你在本单位对团队建设起了重要作用；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推动与肯定 </a:t>
            </a:r>
            <a:r>
              <a:rPr lang="en-US" sz="3200" dirty="0" smtClean="0"/>
              <a:t>Promotion </a:t>
            </a:r>
            <a:r>
              <a:rPr lang="en-US" sz="3200" dirty="0" smtClean="0"/>
              <a:t>&amp; Appreciation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基督教馆藏发展</a:t>
            </a:r>
            <a:r>
              <a:rPr lang="en-US" altLang="zh-CN" dirty="0" smtClean="0"/>
              <a:t>- </a:t>
            </a:r>
            <a:r>
              <a:rPr lang="zh-CN" altLang="en-US" dirty="0" smtClean="0"/>
              <a:t>耶鲁大学</a:t>
            </a:r>
            <a:r>
              <a:rPr lang="en-US" altLang="zh-CN" dirty="0" smtClean="0"/>
              <a:t>-</a:t>
            </a:r>
            <a:r>
              <a:rPr lang="zh-CN" altLang="en-US" dirty="0" smtClean="0"/>
              <a:t>浸会大学十年合作项目 </a:t>
            </a:r>
            <a:r>
              <a:rPr lang="en-US" dirty="0" smtClean="0"/>
              <a:t>Chinese </a:t>
            </a:r>
            <a:r>
              <a:rPr lang="en-US" dirty="0" smtClean="0"/>
              <a:t>Christianity collection &gt; Yale-BU 10 year agreement for collaboration</a:t>
            </a:r>
          </a:p>
          <a:p>
            <a:r>
              <a:rPr lang="zh-CN" altLang="en-US" dirty="0" smtClean="0"/>
              <a:t>中医数据库项目</a:t>
            </a:r>
            <a:r>
              <a:rPr lang="en-US" altLang="zh-CN" dirty="0" smtClean="0"/>
              <a:t>- </a:t>
            </a:r>
            <a:r>
              <a:rPr lang="zh-CN" altLang="en-US" dirty="0" smtClean="0"/>
              <a:t>获美国图书馆协会国际创新奖 </a:t>
            </a:r>
            <a:r>
              <a:rPr lang="en-US" dirty="0" smtClean="0"/>
              <a:t>Chinese </a:t>
            </a:r>
            <a:r>
              <a:rPr lang="en-US" dirty="0" smtClean="0"/>
              <a:t>medicine digital projects &gt; 2012 American Library Association (ALA)  Presidential International Innovation Library Project Citation Award</a:t>
            </a:r>
          </a:p>
          <a:p>
            <a:r>
              <a:rPr lang="en-US" dirty="0" err="1" smtClean="0"/>
              <a:t>HKBUtube</a:t>
            </a:r>
            <a:r>
              <a:rPr lang="en-US" dirty="0" smtClean="0"/>
              <a:t> </a:t>
            </a:r>
            <a:r>
              <a:rPr lang="zh-CN" altLang="en-US" dirty="0" smtClean="0"/>
              <a:t>与师生紧密合作，促进学习，教学，和科研</a:t>
            </a:r>
            <a:endParaRPr lang="en-US" dirty="0" smtClean="0"/>
          </a:p>
          <a:p>
            <a:r>
              <a:rPr lang="zh-CN" altLang="en-US" dirty="0" smtClean="0"/>
              <a:t>信息素养教学项目其前景 </a:t>
            </a:r>
            <a:r>
              <a:rPr lang="en-US" dirty="0" smtClean="0"/>
              <a:t>Information </a:t>
            </a:r>
            <a:r>
              <a:rPr lang="en-US" dirty="0" smtClean="0"/>
              <a:t>Literacy Program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23" descr="logo-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2079625"/>
            <a:ext cx="7143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24"/>
          <p:cNvSpPr txBox="1">
            <a:spLocks noChangeArrowheads="1"/>
          </p:cNvSpPr>
          <p:nvPr/>
        </p:nvSpPr>
        <p:spPr bwMode="auto">
          <a:xfrm>
            <a:off x="2266950" y="3663950"/>
            <a:ext cx="4752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000">
                <a:solidFill>
                  <a:schemeClr val="bg1"/>
                </a:solidFill>
              </a:rPr>
              <a:t>(Student Productions)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556792"/>
            <a:ext cx="5113337" cy="720080"/>
          </a:xfrm>
        </p:spPr>
        <p:txBody>
          <a:bodyPr>
            <a:normAutofit fontScale="77500" lnSpcReduction="20000"/>
          </a:bodyPr>
          <a:lstStyle/>
          <a:p>
            <a:pPr marL="363538" indent="-363538"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zh-TW" sz="2800" dirty="0" smtClean="0"/>
              <a:t>Number of Videos: 500</a:t>
            </a:r>
          </a:p>
          <a:p>
            <a:pPr marL="363538" indent="-363538"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zh-TW" sz="2800" dirty="0" smtClean="0"/>
              <a:t>Video Views : 226,171 </a:t>
            </a:r>
            <a:r>
              <a:rPr lang="en-US" altLang="zh-TW" sz="2200" dirty="0" smtClean="0"/>
              <a:t>(July 2010-May 2012)</a:t>
            </a:r>
          </a:p>
        </p:txBody>
      </p:sp>
      <p:sp>
        <p:nvSpPr>
          <p:cNvPr id="63508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3200" dirty="0" err="1" smtClean="0"/>
              <a:t>HKBUtube</a:t>
            </a:r>
            <a:r>
              <a:rPr lang="en-US" altLang="zh-TW" sz="3200" dirty="0" smtClean="0"/>
              <a:t>: Student Productions </a:t>
            </a:r>
            <a:br>
              <a:rPr lang="en-US" altLang="zh-TW" sz="3200" dirty="0" smtClean="0"/>
            </a:br>
            <a:r>
              <a:rPr lang="en-US" altLang="zh-TW" sz="3200" dirty="0" smtClean="0"/>
              <a:t>Usage Data </a:t>
            </a:r>
          </a:p>
        </p:txBody>
      </p:sp>
      <p:graphicFrame>
        <p:nvGraphicFramePr>
          <p:cNvPr id="63506" name="Object 18"/>
          <p:cNvGraphicFramePr>
            <a:graphicFrameLocks noChangeAspect="1"/>
          </p:cNvGraphicFramePr>
          <p:nvPr/>
        </p:nvGraphicFramePr>
        <p:xfrm>
          <a:off x="1475656" y="2276872"/>
          <a:ext cx="5904632" cy="4176464"/>
        </p:xfrm>
        <a:graphic>
          <a:graphicData uri="http://schemas.openxmlformats.org/presentationml/2006/ole">
            <p:oleObj spid="_x0000_s58370" name="Chart" r:id="rId4" imgW="6172200" imgH="418160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675688" cy="476250"/>
          </a:xfrm>
        </p:spPr>
        <p:txBody>
          <a:bodyPr/>
          <a:lstStyle/>
          <a:p>
            <a:pPr eaLnBrk="1" hangingPunct="1"/>
            <a:r>
              <a:rPr lang="en-US" altLang="zh-TW" sz="2400" dirty="0" smtClean="0">
                <a:latin typeface="Times New Roman" pitchFamily="18" charset="0"/>
              </a:rPr>
              <a:t>http://www.hkbu.edu.hk/lib/electronic/libdbs/mpd/index.html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49325"/>
            <a:ext cx="676910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Chinese Medicine Plant Image Database – Usage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5842992" cy="521744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altLang="zh-CN" sz="8000" dirty="0" smtClean="0"/>
              <a:t>August 2011</a:t>
            </a:r>
            <a:r>
              <a:rPr lang="en-US" sz="8000" dirty="0" smtClean="0"/>
              <a:t> </a:t>
            </a:r>
            <a:r>
              <a:rPr lang="en-US" sz="8000" dirty="0" smtClean="0"/>
              <a:t>– </a:t>
            </a:r>
            <a:r>
              <a:rPr lang="en-US" altLang="zh-CN" sz="8000" dirty="0" smtClean="0"/>
              <a:t>March</a:t>
            </a:r>
            <a:r>
              <a:rPr lang="en-US" sz="8000" dirty="0" smtClean="0"/>
              <a:t>1</a:t>
            </a:r>
            <a:r>
              <a:rPr lang="en-US" altLang="zh-CN" sz="8000" dirty="0" smtClean="0"/>
              <a:t>5</a:t>
            </a:r>
            <a:r>
              <a:rPr lang="en-US" sz="8000" dirty="0" smtClean="0"/>
              <a:t>, 201</a:t>
            </a:r>
            <a:r>
              <a:rPr lang="en-US" altLang="zh-CN" sz="8000" dirty="0" smtClean="0"/>
              <a:t>3</a:t>
            </a:r>
            <a:r>
              <a:rPr lang="en-US" sz="8000" dirty="0" smtClean="0"/>
              <a:t>  T</a:t>
            </a:r>
            <a:r>
              <a:rPr lang="en-US" altLang="zh-CN" sz="8000" dirty="0" smtClean="0"/>
              <a:t>otal</a:t>
            </a:r>
            <a:r>
              <a:rPr lang="zh-CN" altLang="en-US" sz="8000" dirty="0" smtClean="0"/>
              <a:t>：</a:t>
            </a:r>
            <a:r>
              <a:rPr lang="en-US" altLang="zh-CN" sz="8000" dirty="0" smtClean="0"/>
              <a:t>189,430</a:t>
            </a:r>
            <a:endParaRPr lang="en-US" sz="8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6400" b="1" dirty="0" smtClean="0"/>
              <a:t>	Country/Territory	</a:t>
            </a:r>
            <a:r>
              <a:rPr lang="en-US" sz="6400" b="1" dirty="0" smtClean="0"/>
              <a:t> Visits </a:t>
            </a:r>
            <a:br>
              <a:rPr lang="en-US" sz="6400" b="1" dirty="0" smtClean="0"/>
            </a:br>
            <a:r>
              <a:rPr lang="en-US" sz="6400" b="1" dirty="0" smtClean="0"/>
              <a:t>(168 countries/territories)</a:t>
            </a:r>
            <a:endParaRPr lang="en-US" sz="6400" dirty="0" smtClean="0"/>
          </a:p>
          <a:p>
            <a:pPr>
              <a:buNone/>
            </a:pPr>
            <a:r>
              <a:rPr lang="en-US" sz="6400" dirty="0" smtClean="0"/>
              <a:t> </a:t>
            </a:r>
          </a:p>
          <a:p>
            <a:r>
              <a:rPr lang="en-US" sz="5600" dirty="0" smtClean="0"/>
              <a:t>Hong Kong     		</a:t>
            </a:r>
            <a:r>
              <a:rPr lang="en-US" sz="5600" b="1" dirty="0" smtClean="0"/>
              <a:t>70,090</a:t>
            </a:r>
            <a:endParaRPr lang="en-US" sz="5600" dirty="0" smtClean="0"/>
          </a:p>
          <a:p>
            <a:pPr>
              <a:buNone/>
            </a:pPr>
            <a:r>
              <a:rPr lang="en-US" sz="5600" dirty="0" smtClean="0"/>
              <a:t> </a:t>
            </a:r>
          </a:p>
          <a:p>
            <a:r>
              <a:rPr lang="en-US" sz="5600" dirty="0" smtClean="0"/>
              <a:t>Taiwan       		</a:t>
            </a:r>
            <a:r>
              <a:rPr lang="en-US" sz="5600" b="1" dirty="0" smtClean="0"/>
              <a:t>48,021</a:t>
            </a:r>
            <a:endParaRPr lang="en-US" sz="5600" b="1" dirty="0" smtClean="0"/>
          </a:p>
          <a:p>
            <a:endParaRPr lang="en-US" sz="5600" dirty="0" smtClean="0"/>
          </a:p>
          <a:p>
            <a:r>
              <a:rPr lang="en-US" sz="5600" dirty="0" smtClean="0"/>
              <a:t>China 			</a:t>
            </a:r>
            <a:r>
              <a:rPr lang="en-US" sz="5600" b="1" dirty="0" smtClean="0"/>
              <a:t>34,522</a:t>
            </a:r>
            <a:endParaRPr lang="en-US" sz="5600" dirty="0" smtClean="0"/>
          </a:p>
          <a:p>
            <a:endParaRPr lang="en-US" sz="5600" dirty="0" smtClean="0"/>
          </a:p>
          <a:p>
            <a:r>
              <a:rPr lang="en-US" sz="5600" dirty="0" smtClean="0"/>
              <a:t>United States      		</a:t>
            </a:r>
            <a:r>
              <a:rPr lang="en-US" sz="5600" b="1" dirty="0" smtClean="0"/>
              <a:t>11,738</a:t>
            </a:r>
            <a:endParaRPr lang="en-US" sz="5600" dirty="0" smtClean="0"/>
          </a:p>
          <a:p>
            <a:endParaRPr lang="en-US" sz="5600" dirty="0" smtClean="0"/>
          </a:p>
          <a:p>
            <a:r>
              <a:rPr lang="en-US" sz="5600" dirty="0" smtClean="0"/>
              <a:t>Canada              		  </a:t>
            </a:r>
            <a:r>
              <a:rPr lang="en-US" sz="5600" dirty="0" smtClean="0"/>
              <a:t> </a:t>
            </a:r>
            <a:r>
              <a:rPr lang="en-US" sz="5600" b="1" dirty="0" smtClean="0"/>
              <a:t>3,444</a:t>
            </a:r>
            <a:endParaRPr lang="en-US" sz="5600" dirty="0" smtClean="0"/>
          </a:p>
          <a:p>
            <a:endParaRPr lang="en-US" sz="5600" dirty="0" smtClean="0"/>
          </a:p>
          <a:p>
            <a:r>
              <a:rPr lang="en-US" sz="5600" dirty="0" smtClean="0"/>
              <a:t>Malaysia             		   </a:t>
            </a:r>
            <a:r>
              <a:rPr lang="en-US" sz="5600" b="1" dirty="0" smtClean="0"/>
              <a:t>2,952</a:t>
            </a:r>
            <a:endParaRPr lang="en-US" sz="5600" b="1" dirty="0" smtClean="0"/>
          </a:p>
          <a:p>
            <a:endParaRPr lang="en-US" sz="5600" dirty="0" smtClean="0"/>
          </a:p>
          <a:p>
            <a:r>
              <a:rPr lang="en-US" sz="5600" dirty="0" smtClean="0"/>
              <a:t>Australia                		   </a:t>
            </a:r>
            <a:r>
              <a:rPr lang="en-US" sz="5600" b="1" dirty="0" smtClean="0"/>
              <a:t>2,229</a:t>
            </a:r>
            <a:endParaRPr lang="en-US" sz="5600" dirty="0" smtClean="0"/>
          </a:p>
          <a:p>
            <a:endParaRPr lang="en-US" sz="5600" dirty="0" smtClean="0"/>
          </a:p>
          <a:p>
            <a:r>
              <a:rPr lang="en-US" sz="5600" dirty="0" smtClean="0"/>
              <a:t>Germany</a:t>
            </a:r>
            <a:r>
              <a:rPr lang="en-US" sz="5600" dirty="0" smtClean="0"/>
              <a:t>		   </a:t>
            </a:r>
            <a:r>
              <a:rPr lang="en-US" sz="5600" b="1" dirty="0" smtClean="0"/>
              <a:t>1,998</a:t>
            </a:r>
            <a:endParaRPr lang="en-US" sz="5600" dirty="0" smtClean="0"/>
          </a:p>
          <a:p>
            <a:endParaRPr lang="en-US" sz="5600" dirty="0" smtClean="0"/>
          </a:p>
          <a:p>
            <a:r>
              <a:rPr lang="en-US" sz="5600" dirty="0" smtClean="0"/>
              <a:t>Singapore           		   </a:t>
            </a:r>
            <a:r>
              <a:rPr lang="en-US" sz="5600" b="1" dirty="0" smtClean="0"/>
              <a:t>1,882</a:t>
            </a:r>
            <a:endParaRPr lang="en-US" sz="5600" dirty="0" smtClean="0"/>
          </a:p>
          <a:p>
            <a:endParaRPr lang="en-US" sz="5600" dirty="0" smtClean="0"/>
          </a:p>
          <a:p>
            <a:r>
              <a:rPr lang="en-US" sz="5600" dirty="0" smtClean="0"/>
              <a:t>Macau</a:t>
            </a:r>
            <a:r>
              <a:rPr lang="en-US" sz="5600" dirty="0" smtClean="0"/>
              <a:t>	       </a:t>
            </a:r>
            <a:r>
              <a:rPr lang="en-US" sz="5600" dirty="0" smtClean="0"/>
              <a:t>		   </a:t>
            </a:r>
            <a:r>
              <a:rPr lang="en-US" sz="5600" b="1" dirty="0" smtClean="0"/>
              <a:t> 1,703</a:t>
            </a:r>
            <a:endParaRPr lang="en-US" sz="5600" b="1" dirty="0" smtClean="0"/>
          </a:p>
          <a:p>
            <a:endParaRPr lang="en-US" sz="5600" dirty="0"/>
          </a:p>
        </p:txBody>
      </p:sp>
      <p:pic>
        <p:nvPicPr>
          <p:cNvPr id="4100" name="Picture 4" descr="C:\Documents and Settings\libstaff\Desktop\D00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528392" cy="432048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940152" y="5805264"/>
            <a:ext cx="1452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Ginsen</a:t>
            </a:r>
            <a:r>
              <a:rPr lang="en-US" b="1" dirty="0" smtClean="0"/>
              <a:t>  </a:t>
            </a:r>
            <a:r>
              <a:rPr lang="zh-TW" altLang="en-US" b="1" dirty="0" smtClean="0"/>
              <a:t>人參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 smtClean="0">
                <a:effectLst/>
                <a:ea typeface="新細明體" pitchFamily="18" charset="-120"/>
              </a:rPr>
              <a:t>HKBU Graduate Attributes</a:t>
            </a:r>
            <a:r>
              <a:rPr lang="zh-TW" altLang="en-US" dirty="0" smtClean="0">
                <a:effectLst/>
                <a:ea typeface="新細明體" pitchFamily="18" charset="-120"/>
              </a:rPr>
              <a:t> </a:t>
            </a:r>
            <a:r>
              <a:rPr lang="en-US" altLang="zh-TW" sz="2800" dirty="0" smtClean="0">
                <a:effectLst/>
                <a:ea typeface="新細明體" pitchFamily="18" charset="-120"/>
              </a:rPr>
              <a:t/>
            </a:r>
            <a:br>
              <a:rPr lang="en-US" altLang="zh-TW" sz="2800" dirty="0" smtClean="0">
                <a:effectLst/>
                <a:ea typeface="新細明體" pitchFamily="18" charset="-120"/>
              </a:rPr>
            </a:br>
            <a:r>
              <a:rPr lang="zh-CN" altLang="en-US" sz="3600" dirty="0" smtClean="0">
                <a:solidFill>
                  <a:schemeClr val="tx1"/>
                </a:solidFill>
                <a:effectLst/>
                <a:ea typeface="新細明體" pitchFamily="18" charset="-120"/>
              </a:rPr>
              <a:t>香港浸会大学毕业生的特质</a:t>
            </a:r>
            <a:r>
              <a:rPr lang="zh-TW" altLang="en-US" sz="3600" dirty="0" smtClean="0">
                <a:solidFill>
                  <a:schemeClr val="tx1"/>
                </a:solidFill>
                <a:effectLst/>
                <a:ea typeface="新細明體" pitchFamily="18" charset="-12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8245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TW" dirty="0" smtClean="0">
                <a:ea typeface="新細明體" pitchFamily="18" charset="-120"/>
              </a:rPr>
              <a:t>Knowledge of academic specialty, &amp; broad knowledge</a:t>
            </a:r>
            <a:br>
              <a:rPr kumimoji="1" lang="en-US" altLang="zh-TW" dirty="0" smtClean="0">
                <a:ea typeface="新細明體" pitchFamily="18" charset="-120"/>
              </a:rPr>
            </a:br>
            <a:r>
              <a:rPr kumimoji="1" lang="zh-CN" altLang="en-US" sz="2800" dirty="0" smtClean="0">
                <a:ea typeface="新細明體" pitchFamily="18" charset="-120"/>
              </a:rPr>
              <a:t>专门学术知识</a:t>
            </a:r>
            <a:r>
              <a:rPr kumimoji="1" lang="zh-TW" altLang="en-US" sz="2800" dirty="0" smtClean="0">
                <a:ea typeface="新細明體" pitchFamily="18" charset="-120"/>
              </a:rPr>
              <a:t>和</a:t>
            </a:r>
            <a:r>
              <a:rPr kumimoji="1" lang="zh-CN" altLang="en-US" sz="2800" dirty="0" smtClean="0">
                <a:ea typeface="新細明體" pitchFamily="18" charset="-120"/>
              </a:rPr>
              <a:t>广义知识</a:t>
            </a:r>
            <a:endParaRPr kumimoji="1" lang="en-US" altLang="zh-TW" sz="2800" dirty="0" smtClean="0">
              <a:ea typeface="新細明體" pitchFamily="18" charset="-12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TW" b="1" dirty="0" smtClean="0">
                <a:ea typeface="新細明體" pitchFamily="18" charset="-120"/>
              </a:rPr>
              <a:t>Think critically and creatively</a:t>
            </a:r>
            <a:r>
              <a:rPr kumimoji="1" lang="zh-CN" altLang="en-US" b="1" dirty="0">
                <a:ea typeface="新細明體" pitchFamily="18" charset="-120"/>
              </a:rPr>
              <a:t> </a:t>
            </a:r>
            <a:r>
              <a:rPr kumimoji="1" lang="zh-CN" altLang="en-US" sz="2800" b="1" dirty="0" smtClean="0">
                <a:ea typeface="新細明體" pitchFamily="18" charset="-120"/>
              </a:rPr>
              <a:t>明</a:t>
            </a:r>
            <a:r>
              <a:rPr kumimoji="1" lang="zh-TW" altLang="en-US" sz="2800" b="1" dirty="0" smtClean="0">
                <a:ea typeface="新細明體" pitchFamily="18" charset="-120"/>
              </a:rPr>
              <a:t>辨</a:t>
            </a:r>
            <a:r>
              <a:rPr kumimoji="1" lang="zh-CN" altLang="en-US" sz="2800" b="1" dirty="0" smtClean="0">
                <a:ea typeface="新細明體" pitchFamily="18" charset="-120"/>
              </a:rPr>
              <a:t>性及创</a:t>
            </a:r>
            <a:r>
              <a:rPr kumimoji="1" lang="zh-TW" altLang="en-US" sz="2800" b="1" dirty="0" smtClean="0">
                <a:ea typeface="新細明體" pitchFamily="18" charset="-120"/>
              </a:rPr>
              <a:t>建</a:t>
            </a:r>
            <a:r>
              <a:rPr kumimoji="1" lang="zh-CN" altLang="en-US" sz="2800" b="1" dirty="0" smtClean="0">
                <a:ea typeface="新細明體" pitchFamily="18" charset="-120"/>
              </a:rPr>
              <a:t>性</a:t>
            </a:r>
            <a:r>
              <a:rPr kumimoji="1" lang="zh-TW" altLang="en-US" sz="2800" b="1" dirty="0" smtClean="0">
                <a:ea typeface="新細明體" pitchFamily="18" charset="-120"/>
              </a:rPr>
              <a:t>的</a:t>
            </a:r>
            <a:r>
              <a:rPr kumimoji="1" lang="zh-CN" altLang="en-US" sz="2800" b="1" dirty="0" smtClean="0">
                <a:ea typeface="新細明體" pitchFamily="18" charset="-120"/>
              </a:rPr>
              <a:t>思考</a:t>
            </a:r>
            <a:r>
              <a:rPr kumimoji="1" lang="en-US" altLang="zh-TW" sz="2800" b="1" dirty="0" smtClean="0">
                <a:ea typeface="新細明體" pitchFamily="18" charset="-120"/>
              </a:rPr>
              <a:t> </a:t>
            </a:r>
            <a:r>
              <a:rPr kumimoji="1" lang="en-US" altLang="zh-TW" sz="2800" dirty="0" smtClean="0">
                <a:ea typeface="新細明體" pitchFamily="18" charset="-120"/>
              </a:rPr>
              <a:t/>
            </a:r>
            <a:br>
              <a:rPr kumimoji="1" lang="en-US" altLang="zh-TW" sz="2800" dirty="0" smtClean="0">
                <a:ea typeface="新細明體" pitchFamily="18" charset="-120"/>
              </a:rPr>
            </a:br>
            <a:endParaRPr kumimoji="1" lang="en-US" altLang="zh-TW" sz="2800" dirty="0" smtClean="0">
              <a:ea typeface="新細明體" pitchFamily="18" charset="-12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TW" dirty="0" smtClean="0">
                <a:ea typeface="新細明體" pitchFamily="18" charset="-120"/>
              </a:rPr>
              <a:t>Trilingual and </a:t>
            </a:r>
            <a:r>
              <a:rPr kumimoji="1" lang="en-US" altLang="zh-TW" dirty="0" err="1" smtClean="0">
                <a:ea typeface="新細明體" pitchFamily="18" charset="-120"/>
              </a:rPr>
              <a:t>biliterate</a:t>
            </a:r>
            <a:r>
              <a:rPr kumimoji="1" lang="en-US" altLang="zh-TW" dirty="0" smtClean="0">
                <a:ea typeface="新細明體" pitchFamily="18" charset="-120"/>
              </a:rPr>
              <a:t> </a:t>
            </a:r>
            <a:r>
              <a:rPr kumimoji="1" lang="zh-CN" altLang="en-US" sz="2800" dirty="0" smtClean="0">
                <a:ea typeface="新細明體" pitchFamily="18" charset="-120"/>
              </a:rPr>
              <a:t>多语能力</a:t>
            </a:r>
            <a:r>
              <a:rPr kumimoji="1" lang="en-US" altLang="zh-CN" sz="2800" dirty="0" smtClean="0">
                <a:ea typeface="新細明體" pitchFamily="18" charset="-120"/>
              </a:rPr>
              <a:t/>
            </a:r>
            <a:br>
              <a:rPr kumimoji="1" lang="en-US" altLang="zh-CN" sz="2800" dirty="0" smtClean="0">
                <a:ea typeface="新細明體" pitchFamily="18" charset="-120"/>
              </a:rPr>
            </a:br>
            <a:endParaRPr kumimoji="1" lang="en-US" altLang="zh-TW" sz="2800" dirty="0" smtClean="0">
              <a:ea typeface="新細明體" pitchFamily="18" charset="-12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TW" b="1" dirty="0" smtClean="0">
                <a:ea typeface="新細明體" pitchFamily="18" charset="-120"/>
              </a:rPr>
              <a:t>Information literacy, IT, numeracy, problem-solving</a:t>
            </a:r>
            <a:br>
              <a:rPr kumimoji="1" lang="en-US" altLang="zh-TW" b="1" dirty="0" smtClean="0">
                <a:ea typeface="新細明體" pitchFamily="18" charset="-120"/>
              </a:rPr>
            </a:br>
            <a:r>
              <a:rPr kumimoji="1" lang="zh-CN" altLang="en-US" sz="2800" b="1" dirty="0" smtClean="0">
                <a:ea typeface="新細明體" pitchFamily="18" charset="-120"/>
              </a:rPr>
              <a:t>信息素养</a:t>
            </a:r>
            <a:r>
              <a:rPr kumimoji="1" lang="zh-TW" altLang="en-US" sz="2800" b="1" dirty="0" smtClean="0">
                <a:ea typeface="新細明體" pitchFamily="18" charset="-120"/>
              </a:rPr>
              <a:t>、</a:t>
            </a:r>
            <a:r>
              <a:rPr kumimoji="1" lang="zh-CN" altLang="en-US" sz="2800" b="1" dirty="0" smtClean="0">
                <a:ea typeface="新細明體" pitchFamily="18" charset="-120"/>
              </a:rPr>
              <a:t>科技信息</a:t>
            </a:r>
            <a:r>
              <a:rPr kumimoji="1" lang="zh-TW" altLang="en-US" sz="2800" b="1" dirty="0" smtClean="0">
                <a:ea typeface="新細明體" pitchFamily="18" charset="-120"/>
              </a:rPr>
              <a:t>、</a:t>
            </a:r>
            <a:r>
              <a:rPr kumimoji="1" lang="en-US" altLang="zh-TW" sz="2800" b="1" dirty="0" smtClean="0">
                <a:ea typeface="新細明體" pitchFamily="18" charset="-120"/>
              </a:rPr>
              <a:t> </a:t>
            </a:r>
            <a:r>
              <a:rPr kumimoji="1" lang="zh-TW" altLang="en-US" sz="2800" b="1" dirty="0" smtClean="0">
                <a:ea typeface="新細明體" pitchFamily="18" charset="-120"/>
              </a:rPr>
              <a:t>算术、解决问题</a:t>
            </a:r>
            <a:r>
              <a:rPr kumimoji="1" lang="en-US" altLang="zh-TW" sz="2800" b="1" dirty="0" smtClean="0">
                <a:ea typeface="新細明體" pitchFamily="18" charset="-120"/>
              </a:rPr>
              <a:t/>
            </a:r>
            <a:br>
              <a:rPr kumimoji="1" lang="en-US" altLang="zh-TW" sz="2800" b="1" dirty="0" smtClean="0">
                <a:ea typeface="新細明體" pitchFamily="18" charset="-120"/>
              </a:rPr>
            </a:br>
            <a:endParaRPr kumimoji="1" lang="en-US" altLang="zh-TW" sz="2800" b="1" dirty="0" smtClean="0">
              <a:ea typeface="新細明體" pitchFamily="18" charset="-12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TW" b="1" dirty="0" smtClean="0">
                <a:ea typeface="新細明體" pitchFamily="18" charset="-120"/>
              </a:rPr>
              <a:t>Lifelong learners, inquiring spirit </a:t>
            </a:r>
            <a:r>
              <a:rPr kumimoji="1" lang="zh-TW" altLang="en-US" sz="2800" b="1" dirty="0" smtClean="0">
                <a:ea typeface="新細明體" pitchFamily="18" charset="-120"/>
              </a:rPr>
              <a:t>终生学习者、探究精神</a:t>
            </a:r>
            <a:r>
              <a:rPr kumimoji="1" lang="en-US" altLang="zh-TW" sz="2800" dirty="0" smtClean="0">
                <a:ea typeface="新細明體" pitchFamily="18" charset="-120"/>
              </a:rPr>
              <a:t/>
            </a:r>
            <a:br>
              <a:rPr kumimoji="1" lang="en-US" altLang="zh-TW" sz="2800" dirty="0" smtClean="0">
                <a:ea typeface="新細明體" pitchFamily="18" charset="-120"/>
              </a:rPr>
            </a:br>
            <a:endParaRPr kumimoji="1" lang="en-US" altLang="zh-TW" sz="2800" dirty="0" smtClean="0">
              <a:ea typeface="新細明體" pitchFamily="18" charset="-12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TW" dirty="0" smtClean="0">
                <a:ea typeface="新細明體" pitchFamily="18" charset="-120"/>
              </a:rPr>
              <a:t>Responsible, ethical, global citizens </a:t>
            </a:r>
            <a:br>
              <a:rPr kumimoji="1" lang="en-US" altLang="zh-TW" dirty="0" smtClean="0">
                <a:ea typeface="新細明體" pitchFamily="18" charset="-120"/>
              </a:rPr>
            </a:br>
            <a:r>
              <a:rPr kumimoji="1" lang="zh-TW" altLang="en-US" sz="2800" dirty="0" smtClean="0">
                <a:ea typeface="新細明體" pitchFamily="18" charset="-120"/>
              </a:rPr>
              <a:t>负责任、</a:t>
            </a:r>
            <a:r>
              <a:rPr kumimoji="1" lang="en-US" altLang="zh-TW" sz="2800" dirty="0" smtClean="0">
                <a:ea typeface="新細明體" pitchFamily="18" charset="-120"/>
              </a:rPr>
              <a:t> </a:t>
            </a:r>
            <a:r>
              <a:rPr kumimoji="1" lang="zh-TW" altLang="en-US" sz="2800" dirty="0" smtClean="0">
                <a:ea typeface="新細明體" pitchFamily="18" charset="-120"/>
              </a:rPr>
              <a:t>合符道德、全球公民</a:t>
            </a:r>
            <a:r>
              <a:rPr kumimoji="1" lang="en-US" altLang="zh-TW" sz="2800" dirty="0" smtClean="0">
                <a:ea typeface="新細明體" pitchFamily="18" charset="-120"/>
              </a:rPr>
              <a:t/>
            </a:r>
            <a:br>
              <a:rPr kumimoji="1" lang="en-US" altLang="zh-TW" sz="2800" dirty="0" smtClean="0">
                <a:ea typeface="新細明體" pitchFamily="18" charset="-120"/>
              </a:rPr>
            </a:br>
            <a:endParaRPr kumimoji="1" lang="en-US" altLang="zh-TW" sz="2800" dirty="0" smtClean="0">
              <a:ea typeface="新細明體" pitchFamily="18" charset="-12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TW" dirty="0" smtClean="0">
                <a:ea typeface="新細明體" pitchFamily="18" charset="-120"/>
              </a:rPr>
              <a:t>Serve, lead and work in a team </a:t>
            </a:r>
            <a:r>
              <a:rPr kumimoji="1" lang="zh-CN" altLang="en-US" sz="2800" dirty="0" smtClean="0">
                <a:ea typeface="新細明體" pitchFamily="18" charset="-120"/>
              </a:rPr>
              <a:t>服务、领导</a:t>
            </a:r>
            <a:r>
              <a:rPr kumimoji="1" lang="zh-TW" altLang="en-US" sz="2800" dirty="0" smtClean="0">
                <a:ea typeface="新細明體" pitchFamily="18" charset="-120"/>
              </a:rPr>
              <a:t>和</a:t>
            </a:r>
            <a:r>
              <a:rPr kumimoji="1" lang="zh-CN" altLang="en-US" sz="2800" dirty="0" smtClean="0">
                <a:ea typeface="新細明體" pitchFamily="18" charset="-120"/>
              </a:rPr>
              <a:t>在团队内工作</a:t>
            </a:r>
            <a:endParaRPr kumimoji="1" lang="en-US" altLang="zh-TW" sz="2800" dirty="0" smtClean="0">
              <a:ea typeface="新細明體" pitchFamily="18" charset="-12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kumimoji="1" lang="en-US" altLang="zh-TW" dirty="0" smtClean="0">
              <a:ea typeface="新細明體" pitchFamily="18" charset="-12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Information Literacy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39552" y="1124744"/>
          <a:ext cx="8136904" cy="5112568"/>
        </p:xfrm>
        <a:graphic>
          <a:graphicData uri="http://schemas.openxmlformats.org/presentationml/2006/ole">
            <p:oleObj spid="_x0000_s65538" name="簡報" r:id="rId3" imgW="4570530" imgH="3427400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管理模式，多种多样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Variety of Management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管理目的</a:t>
            </a:r>
            <a:r>
              <a:rPr lang="en-US" altLang="zh-CN" dirty="0" smtClean="0"/>
              <a:t>: </a:t>
            </a:r>
            <a:r>
              <a:rPr lang="zh-CN" altLang="en-US" dirty="0" smtClean="0"/>
              <a:t>有效地利用资源将员工动员起来</a:t>
            </a:r>
            <a:r>
              <a:rPr lang="en-US" altLang="zh-CN" dirty="0" smtClean="0"/>
              <a:t>, </a:t>
            </a:r>
            <a:r>
              <a:rPr lang="zh-CN" altLang="en-US" dirty="0" smtClean="0"/>
              <a:t>共同实现所建目的</a:t>
            </a:r>
            <a:r>
              <a:rPr lang="en-US" altLang="zh-CN" dirty="0" smtClean="0"/>
              <a:t>. </a:t>
            </a:r>
            <a:r>
              <a:rPr lang="en-US" dirty="0" smtClean="0"/>
              <a:t>Goal: getting people together to accomplish desired goals using available resources efficiently and effectively</a:t>
            </a:r>
          </a:p>
          <a:p>
            <a:r>
              <a:rPr lang="zh-CN" altLang="en-US" dirty="0" smtClean="0"/>
              <a:t>传统式 </a:t>
            </a:r>
            <a:r>
              <a:rPr lang="en-US" dirty="0" smtClean="0"/>
              <a:t>Traditional</a:t>
            </a:r>
          </a:p>
          <a:p>
            <a:r>
              <a:rPr lang="zh-CN" altLang="en-US" dirty="0" smtClean="0"/>
              <a:t>多样式</a:t>
            </a:r>
            <a:r>
              <a:rPr lang="en-US" dirty="0" smtClean="0"/>
              <a:t>Multi-method approach</a:t>
            </a:r>
          </a:p>
          <a:p>
            <a:r>
              <a:rPr lang="zh-CN" altLang="en-US" dirty="0" smtClean="0"/>
              <a:t>新型式</a:t>
            </a:r>
            <a:r>
              <a:rPr lang="en-US" dirty="0" smtClean="0"/>
              <a:t>New approach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Appreciative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37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Leadership makes things happen.</a:t>
            </a:r>
            <a:r>
              <a:rPr lang="zh-CN" altLang="en-US" dirty="0" smtClean="0"/>
              <a:t> 领导会使事情发生</a:t>
            </a:r>
            <a:endParaRPr lang="en-US" dirty="0" smtClean="0"/>
          </a:p>
          <a:p>
            <a:r>
              <a:rPr lang="en-US" dirty="0" smtClean="0"/>
              <a:t>Appreciative leadership makes good things happen.</a:t>
            </a:r>
            <a:r>
              <a:rPr lang="zh-CN" altLang="en-US" dirty="0" smtClean="0"/>
              <a:t> 肯定的领导会使更好的事情发生</a:t>
            </a:r>
            <a:endParaRPr lang="en-US" dirty="0" smtClean="0"/>
          </a:p>
          <a:p>
            <a:r>
              <a:rPr lang="en-US" dirty="0" smtClean="0"/>
              <a:t>“If we were meant to talk more than listen, we would have two mouths and one ear.” </a:t>
            </a:r>
            <a:r>
              <a:rPr lang="zh-CN" altLang="en-US" dirty="0" smtClean="0"/>
              <a:t>如果我们生来就要多讲少听，我们就应该有两张嘴巴，一只耳朵。</a:t>
            </a:r>
            <a:r>
              <a:rPr lang="en-US" dirty="0" smtClean="0"/>
              <a:t>		-- Mark Twain</a:t>
            </a:r>
            <a:r>
              <a:rPr lang="zh-CN" altLang="en-US" dirty="0" smtClean="0"/>
              <a:t> 马克。吐温</a:t>
            </a:r>
            <a:endParaRPr lang="en-US" dirty="0" smtClean="0"/>
          </a:p>
          <a:p>
            <a:r>
              <a:rPr lang="en-US" dirty="0" smtClean="0"/>
              <a:t>“The best way to predict the future is to create it!”</a:t>
            </a:r>
            <a:r>
              <a:rPr lang="zh-CN" altLang="en-US" dirty="0" smtClean="0"/>
              <a:t>预见未来的最佳办法是创造未来</a:t>
            </a:r>
            <a:r>
              <a:rPr lang="en-US" altLang="zh-CN" dirty="0" smtClean="0"/>
              <a:t>. </a:t>
            </a:r>
            <a:r>
              <a:rPr lang="en-US" dirty="0" smtClean="0"/>
              <a:t> 			-- Peter </a:t>
            </a:r>
            <a:r>
              <a:rPr lang="en-US" dirty="0" err="1" smtClean="0"/>
              <a:t>Drucker</a:t>
            </a:r>
            <a:r>
              <a:rPr lang="zh-CN" altLang="en-US" dirty="0" smtClean="0"/>
              <a:t> 彼得。德鲁克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 on Investment – Assignment</a:t>
            </a:r>
            <a:br>
              <a:rPr lang="en-US" dirty="0" smtClean="0"/>
            </a:br>
            <a:r>
              <a:rPr lang="zh-CN" altLang="en-US" dirty="0" smtClean="0"/>
              <a:t>回报</a:t>
            </a:r>
            <a:r>
              <a:rPr lang="en-US" altLang="zh-CN" dirty="0" smtClean="0"/>
              <a:t>=</a:t>
            </a:r>
            <a:r>
              <a:rPr lang="zh-CN" altLang="en-US" dirty="0" smtClean="0"/>
              <a:t> 作业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Choose a colleague you feel is deserving and give him/her a statement of affirmation within the next two weeks;</a:t>
            </a:r>
            <a:r>
              <a:rPr lang="zh-CN" altLang="en-US" dirty="0" smtClean="0"/>
              <a:t> 在下两周内，选一个同事并对他</a:t>
            </a:r>
            <a:r>
              <a:rPr lang="en-US" altLang="zh-CN" dirty="0" smtClean="0"/>
              <a:t>/</a:t>
            </a:r>
            <a:r>
              <a:rPr lang="zh-CN" altLang="en-US" dirty="0" smtClean="0"/>
              <a:t>她表示肯定；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Select a staff you can genuinely affirm and do so within the next two days.</a:t>
            </a:r>
            <a:r>
              <a:rPr lang="zh-CN" altLang="en-US" dirty="0" smtClean="0"/>
              <a:t> 在后两天内，选一名同事并对他</a:t>
            </a:r>
            <a:r>
              <a:rPr lang="en-US" altLang="zh-CN" dirty="0" smtClean="0"/>
              <a:t>/</a:t>
            </a:r>
            <a:r>
              <a:rPr lang="zh-CN" altLang="en-US" dirty="0" smtClean="0"/>
              <a:t>她表示真诚的肯定。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Thank you!</a:t>
            </a:r>
            <a:br>
              <a:rPr lang="en-US" sz="4800" dirty="0" smtClean="0"/>
            </a:br>
            <a:r>
              <a:rPr lang="zh-CN" altLang="en-US" sz="4800" dirty="0" smtClean="0"/>
              <a:t>谢谢！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Appreciative Leadership</a:t>
            </a:r>
            <a:br>
              <a:rPr lang="en-US" dirty="0" smtClean="0"/>
            </a:br>
            <a:r>
              <a:rPr lang="zh-CN" altLang="en-US" dirty="0" smtClean="0"/>
              <a:t>肯定式领导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4800" dirty="0" smtClean="0"/>
              <a:t>高兴</a:t>
            </a:r>
            <a:r>
              <a:rPr lang="en-US" sz="4800" dirty="0" smtClean="0"/>
              <a:t>Happy  &gt;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8">
              <a:buNone/>
            </a:pPr>
            <a:r>
              <a:rPr lang="en-US" sz="4800" dirty="0" smtClean="0"/>
              <a:t>&lt;  </a:t>
            </a:r>
            <a:r>
              <a:rPr lang="zh-CN" altLang="en-US" sz="4800" dirty="0" smtClean="0"/>
              <a:t>痛苦 </a:t>
            </a:r>
            <a:r>
              <a:rPr lang="en-US" sz="4800" dirty="0" smtClean="0"/>
              <a:t>Sad</a:t>
            </a: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508104" y="1628800"/>
          <a:ext cx="3960440" cy="2073523"/>
        </p:xfrm>
        <a:graphic>
          <a:graphicData uri="http://schemas.openxmlformats.org/presentationml/2006/ole">
            <p:oleObj spid="_x0000_s24578" name="文件" r:id="rId3" imgW="5492034" imgH="3280773" progId="Word.Document.12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187624" y="3429000"/>
          <a:ext cx="2736304" cy="2859211"/>
        </p:xfrm>
        <a:graphic>
          <a:graphicData uri="http://schemas.openxmlformats.org/presentationml/2006/ole">
            <p:oleObj spid="_x0000_s24579" name="文件" r:id="rId4" imgW="2103730" imgH="2633890" progId="Word.Document.12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691680" y="6093296"/>
            <a:ext cx="14957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handsaker.org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肯定式探寻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sz="3100" dirty="0" smtClean="0"/>
              <a:t>Appreciative Inquiry (AI) </a:t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Appreciative Inquiry</a:t>
            </a:r>
          </a:p>
          <a:p>
            <a:pPr lvl="1"/>
            <a:r>
              <a:rPr lang="en-US" dirty="0" smtClean="0"/>
              <a:t>“</a:t>
            </a:r>
            <a:r>
              <a:rPr lang="zh-CN" altLang="en-US" dirty="0" smtClean="0"/>
              <a:t>对组织机构生活的肯定式探询</a:t>
            </a:r>
            <a:r>
              <a:rPr lang="en-US" altLang="zh-CN" dirty="0" smtClean="0"/>
              <a:t>” </a:t>
            </a:r>
            <a:r>
              <a:rPr lang="zh-CN" altLang="en-US" dirty="0" smtClean="0"/>
              <a:t>于</a:t>
            </a:r>
            <a:r>
              <a:rPr lang="en-US" altLang="zh-CN" dirty="0" smtClean="0"/>
              <a:t>1987</a:t>
            </a:r>
            <a:r>
              <a:rPr lang="zh-CN" altLang="en-US" dirty="0" smtClean="0"/>
              <a:t>念发表 </a:t>
            </a:r>
            <a:r>
              <a:rPr lang="en-US" dirty="0" smtClean="0"/>
              <a:t>“Appreciative </a:t>
            </a:r>
            <a:r>
              <a:rPr lang="en-US" dirty="0"/>
              <a:t>Inquiry into Organizational Life” </a:t>
            </a:r>
            <a:br>
              <a:rPr lang="en-US" dirty="0"/>
            </a:br>
            <a:r>
              <a:rPr lang="en-US" dirty="0" smtClean="0"/>
              <a:t>first </a:t>
            </a:r>
            <a:r>
              <a:rPr lang="en-US" dirty="0"/>
              <a:t>published by David </a:t>
            </a:r>
            <a:r>
              <a:rPr lang="en-US" dirty="0" err="1"/>
              <a:t>Cooperrider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/>
              <a:t>Case Western Reserve University in </a:t>
            </a:r>
            <a:r>
              <a:rPr lang="en-US" dirty="0" smtClean="0"/>
              <a:t>1987; currently professor at the </a:t>
            </a:r>
            <a:r>
              <a:rPr lang="en-US" dirty="0" err="1" smtClean="0"/>
              <a:t>Weatherhead</a:t>
            </a:r>
            <a:r>
              <a:rPr lang="en-US" dirty="0" smtClean="0"/>
              <a:t> School of Management at Case Western Reserve University</a:t>
            </a:r>
          </a:p>
          <a:p>
            <a:pPr lvl="1"/>
            <a:r>
              <a:rPr lang="zh-CN" altLang="en-US" dirty="0" smtClean="0"/>
              <a:t>证明是一种成功的管理方式 </a:t>
            </a:r>
            <a:r>
              <a:rPr lang="en-US" dirty="0" smtClean="0"/>
              <a:t>Proven to be successful management approach</a:t>
            </a:r>
          </a:p>
          <a:p>
            <a:pPr lvl="2"/>
            <a:r>
              <a:rPr lang="en-US" dirty="0" smtClean="0"/>
              <a:t>Corporations: GTE/Verizon, AVON, John Deere…</a:t>
            </a:r>
          </a:p>
          <a:p>
            <a:pPr lvl="2"/>
            <a:r>
              <a:rPr lang="en-US" dirty="0" smtClean="0"/>
              <a:t>Non-profit organizations: schools, universities, governments (United Nations) …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肯定式探寻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dirty="0" smtClean="0"/>
              <a:t>Appreciative Inquiry (AI)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zh-CN" altLang="en-US" dirty="0" smtClean="0"/>
              <a:t>寻找最佳</a:t>
            </a:r>
            <a:r>
              <a:rPr lang="zh-CN" altLang="en-US" dirty="0" smtClean="0"/>
              <a:t>成分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dirty="0" smtClean="0"/>
              <a:t>About </a:t>
            </a:r>
            <a:r>
              <a:rPr lang="en-US" dirty="0"/>
              <a:t>the </a:t>
            </a:r>
            <a:r>
              <a:rPr lang="en-US" dirty="0" smtClean="0"/>
              <a:t>search </a:t>
            </a:r>
            <a:r>
              <a:rPr lang="en-US" dirty="0"/>
              <a:t>for the best in people, </a:t>
            </a:r>
            <a:br>
              <a:rPr lang="en-US" dirty="0"/>
            </a:br>
            <a:r>
              <a:rPr lang="en-US" dirty="0" smtClean="0"/>
              <a:t>their </a:t>
            </a:r>
            <a:r>
              <a:rPr lang="en-US" dirty="0"/>
              <a:t>organizations, and the relevant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world </a:t>
            </a:r>
            <a:r>
              <a:rPr lang="en-US" dirty="0"/>
              <a:t>around </a:t>
            </a:r>
            <a:r>
              <a:rPr lang="en-US" dirty="0" smtClean="0"/>
              <a:t>them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 smtClean="0"/>
          </a:p>
          <a:p>
            <a:pPr lvl="1"/>
            <a:r>
              <a:rPr lang="zh-CN" altLang="en-US" dirty="0" smtClean="0"/>
              <a:t>提出能够增强员工的思考能力，预见性，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及肯定的潜在力等</a:t>
            </a:r>
            <a:r>
              <a:rPr lang="zh-CN" altLang="en-US" dirty="0" smtClean="0"/>
              <a:t>问题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dirty="0" smtClean="0"/>
              <a:t>Asking </a:t>
            </a:r>
            <a:r>
              <a:rPr lang="en-US" dirty="0" smtClean="0"/>
              <a:t>questions that strengthen </a:t>
            </a:r>
            <a:br>
              <a:rPr lang="en-US" dirty="0" smtClean="0"/>
            </a:br>
            <a:r>
              <a:rPr lang="en-US" dirty="0" smtClean="0"/>
              <a:t>an organization’s capacity </a:t>
            </a:r>
            <a:r>
              <a:rPr lang="en-US" dirty="0"/>
              <a:t>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apprehend</a:t>
            </a:r>
            <a:r>
              <a:rPr lang="en-US" dirty="0"/>
              <a:t>, anticipate,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heighten </a:t>
            </a:r>
            <a:r>
              <a:rPr lang="en-US" dirty="0"/>
              <a:t>positive </a:t>
            </a:r>
            <a:r>
              <a:rPr lang="en-US" dirty="0" smtClean="0"/>
              <a:t>potential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z="1200" i="1" dirty="0" smtClean="0"/>
              <a:t>	Appreciative Inquiry Commons </a:t>
            </a:r>
            <a:br>
              <a:rPr lang="en-US" sz="1200" i="1" dirty="0" smtClean="0"/>
            </a:br>
            <a:r>
              <a:rPr lang="en-US" sz="1200" dirty="0" smtClean="0">
                <a:hlinkClick r:id="rId2"/>
              </a:rPr>
              <a:t>http://appreciativeinquiry.case.edu/intro/whatisai.cfm</a:t>
            </a:r>
            <a:endParaRPr lang="en-US" sz="12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C:\Documents and Settings\libstaff\Desktop\asking questions-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24944"/>
            <a:ext cx="1847850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00192" y="5373216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http://timneufeld.blogs.com/.a/6a00d8341d38a453ef0147e2b60748970b-popup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肯定</a:t>
            </a:r>
            <a:r>
              <a:rPr lang="zh-CN" altLang="en-US" dirty="0" smtClean="0"/>
              <a:t>式</a:t>
            </a:r>
            <a:r>
              <a:rPr lang="zh-CN" altLang="en-US" dirty="0" smtClean="0"/>
              <a:t>领导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sz="3600" dirty="0" smtClean="0"/>
              <a:t>Appreciative </a:t>
            </a:r>
            <a:r>
              <a:rPr lang="en-US" sz="3600" dirty="0" smtClean="0"/>
              <a:t>Leadership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686320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用关系能量将具有创造力的潜在力变成肯定</a:t>
            </a:r>
            <a:r>
              <a:rPr lang="zh-CN" altLang="en-US" dirty="0" smtClean="0"/>
              <a:t>力量 </a:t>
            </a:r>
            <a:r>
              <a:rPr lang="en-US" dirty="0" smtClean="0"/>
              <a:t>The </a:t>
            </a:r>
            <a:r>
              <a:rPr lang="en-US" dirty="0" smtClean="0"/>
              <a:t>relational capacity to mobilize the creative potential and turn it into positive </a:t>
            </a:r>
            <a:r>
              <a:rPr lang="en-US" dirty="0" smtClean="0"/>
              <a:t>power</a:t>
            </a:r>
            <a:endParaRPr lang="en-US" dirty="0" smtClean="0"/>
          </a:p>
          <a:p>
            <a:r>
              <a:rPr lang="zh-CN" altLang="en-US" dirty="0" smtClean="0"/>
              <a:t>使信任，能量，激情，表现等方面成为机构</a:t>
            </a:r>
            <a:r>
              <a:rPr lang="zh-CN" altLang="en-US" dirty="0" smtClean="0"/>
              <a:t>主流 </a:t>
            </a:r>
            <a:r>
              <a:rPr lang="en-US" dirty="0" smtClean="0"/>
              <a:t>to </a:t>
            </a:r>
            <a:r>
              <a:rPr lang="en-US" dirty="0" smtClean="0"/>
              <a:t>set in motion positive ripples of confidence, energy, enthusiasm, and </a:t>
            </a:r>
            <a:r>
              <a:rPr lang="en-US" dirty="0" smtClean="0"/>
              <a:t>performance</a:t>
            </a:r>
            <a:endParaRPr lang="en-US" dirty="0" smtClean="0"/>
          </a:p>
          <a:p>
            <a:r>
              <a:rPr lang="zh-CN" altLang="en-US" dirty="0" smtClean="0"/>
              <a:t>使周边世界具有肯定的</a:t>
            </a:r>
            <a:r>
              <a:rPr lang="zh-CN" altLang="en-US" dirty="0" smtClean="0"/>
              <a:t>意义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dirty="0" smtClean="0"/>
              <a:t>to </a:t>
            </a:r>
            <a:r>
              <a:rPr lang="en-US" dirty="0" smtClean="0"/>
              <a:t>make a positive difference in the </a:t>
            </a:r>
            <a:r>
              <a:rPr lang="en-US" dirty="0" smtClean="0"/>
              <a:t>world</a:t>
            </a:r>
            <a:endParaRPr lang="en-US" dirty="0" smtClean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sz="1200" dirty="0" smtClean="0"/>
              <a:t>Diana Whitney, et al. </a:t>
            </a:r>
            <a:r>
              <a:rPr lang="en-US" sz="1200" i="1" dirty="0" smtClean="0"/>
              <a:t>Appreciative Leadership: Focus on What Works to Drive Winning Performance and Build a Thriving Organization</a:t>
            </a:r>
            <a:r>
              <a:rPr lang="en-US" sz="1200" dirty="0" smtClean="0"/>
              <a:t>, 2010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4056"/>
          </a:xfrm>
        </p:spPr>
        <p:txBody>
          <a:bodyPr>
            <a:normAutofit fontScale="90000"/>
          </a:bodyPr>
          <a:lstStyle/>
          <a:p>
            <a:pPr lvl="0"/>
            <a:r>
              <a:rPr lang="zh-CN" altLang="en-US" sz="3600" dirty="0" smtClean="0"/>
              <a:t>肯定式领导</a:t>
            </a:r>
            <a:r>
              <a:rPr lang="en-US" sz="3600" dirty="0" smtClean="0"/>
              <a:t>Appreciative </a:t>
            </a:r>
            <a:r>
              <a:rPr lang="en-US" sz="3600" dirty="0" smtClean="0"/>
              <a:t>Leadership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5 </a:t>
            </a:r>
            <a:r>
              <a:rPr lang="zh-CN" altLang="en-US" sz="3100" dirty="0" smtClean="0"/>
              <a:t>种主要策略 </a:t>
            </a:r>
            <a:r>
              <a:rPr lang="en-US" sz="3100" dirty="0" smtClean="0"/>
              <a:t>5 </a:t>
            </a:r>
            <a:r>
              <a:rPr lang="en-US" sz="3100" dirty="0" smtClean="0"/>
              <a:t>Core Strategies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 dirty="0" smtClean="0"/>
              <a:t>肯定式领导</a:t>
            </a:r>
            <a:r>
              <a:rPr lang="en-US" sz="4000" dirty="0" smtClean="0"/>
              <a:t>Appreciative Leadership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5 </a:t>
            </a:r>
            <a:r>
              <a:rPr lang="zh-CN" altLang="en-US" sz="3600" dirty="0" smtClean="0"/>
              <a:t>种主要策略 </a:t>
            </a:r>
            <a:r>
              <a:rPr lang="en-US" sz="3600" dirty="0" smtClean="0"/>
              <a:t>5 Core Strategies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6863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Inquiry</a:t>
            </a:r>
            <a:r>
              <a:rPr lang="zh-CN" altLang="en-US" dirty="0" smtClean="0"/>
              <a:t> 探询</a:t>
            </a:r>
            <a:endParaRPr lang="en-US" dirty="0" smtClean="0"/>
          </a:p>
          <a:p>
            <a:pPr lvl="1"/>
            <a:r>
              <a:rPr lang="en-US" dirty="0" smtClean="0"/>
              <a:t>Ask positive powerful questions – value</a:t>
            </a:r>
            <a:r>
              <a:rPr lang="zh-CN" altLang="en-US" dirty="0" smtClean="0"/>
              <a:t> 价值</a:t>
            </a:r>
            <a:endParaRPr lang="en-US" dirty="0" smtClean="0"/>
          </a:p>
          <a:p>
            <a:r>
              <a:rPr lang="en-US" dirty="0" smtClean="0"/>
              <a:t>Illumination</a:t>
            </a:r>
            <a:r>
              <a:rPr lang="zh-CN" altLang="en-US" dirty="0" smtClean="0"/>
              <a:t> 照明</a:t>
            </a:r>
            <a:endParaRPr lang="en-US" dirty="0" smtClean="0"/>
          </a:p>
          <a:p>
            <a:pPr lvl="1"/>
            <a:r>
              <a:rPr lang="en-US" dirty="0" smtClean="0"/>
              <a:t>Bring out the best of people and situation – strength</a:t>
            </a:r>
            <a:r>
              <a:rPr lang="zh-CN" altLang="en-US" dirty="0" smtClean="0"/>
              <a:t> 优点</a:t>
            </a:r>
            <a:endParaRPr lang="en-US" dirty="0" smtClean="0"/>
          </a:p>
          <a:p>
            <a:r>
              <a:rPr lang="en-US" dirty="0" smtClean="0"/>
              <a:t>Inclusion</a:t>
            </a:r>
            <a:r>
              <a:rPr lang="zh-CN" altLang="en-US" dirty="0" smtClean="0"/>
              <a:t> 包括</a:t>
            </a:r>
            <a:endParaRPr lang="en-US" dirty="0" smtClean="0"/>
          </a:p>
          <a:p>
            <a:pPr lvl="1"/>
            <a:r>
              <a:rPr lang="en-US" dirty="0" smtClean="0"/>
              <a:t>Engage with people to co-create the future – belonging</a:t>
            </a:r>
            <a:r>
              <a:rPr lang="zh-CN" altLang="en-US" dirty="0" smtClean="0"/>
              <a:t> 归宿</a:t>
            </a:r>
            <a:endParaRPr lang="en-US" dirty="0" smtClean="0"/>
          </a:p>
          <a:p>
            <a:r>
              <a:rPr lang="en-US" dirty="0" smtClean="0"/>
              <a:t>Inspiration</a:t>
            </a:r>
            <a:r>
              <a:rPr lang="zh-CN" altLang="en-US" dirty="0" smtClean="0"/>
              <a:t> 激励</a:t>
            </a:r>
            <a:endParaRPr lang="en-US" dirty="0" smtClean="0"/>
          </a:p>
          <a:p>
            <a:pPr lvl="1"/>
            <a:r>
              <a:rPr lang="en-US" dirty="0" smtClean="0"/>
              <a:t>Awaken the creative spirit – direction</a:t>
            </a:r>
            <a:r>
              <a:rPr lang="zh-CN" altLang="en-US" dirty="0" smtClean="0"/>
              <a:t> 方向</a:t>
            </a:r>
            <a:endParaRPr lang="en-US" dirty="0" smtClean="0"/>
          </a:p>
          <a:p>
            <a:r>
              <a:rPr lang="en-US" dirty="0" smtClean="0"/>
              <a:t>Integrity</a:t>
            </a:r>
            <a:r>
              <a:rPr lang="zh-CN" altLang="en-US" dirty="0" smtClean="0"/>
              <a:t> 正直</a:t>
            </a:r>
            <a:endParaRPr lang="en-US" dirty="0" smtClean="0"/>
          </a:p>
          <a:p>
            <a:pPr lvl="1"/>
            <a:r>
              <a:rPr lang="en-US" dirty="0" smtClean="0"/>
              <a:t>Make choices for the good of the whole – mission</a:t>
            </a:r>
            <a:r>
              <a:rPr lang="zh-CN" altLang="en-US" dirty="0" smtClean="0"/>
              <a:t> 宗旨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9632" y="6237312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Diana Whitney, et al, 2010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肯定的变化 </a:t>
            </a:r>
            <a:r>
              <a:rPr lang="en-US" dirty="0" smtClean="0"/>
              <a:t>Positive </a:t>
            </a: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9828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Inquiry		</a:t>
            </a:r>
            <a:r>
              <a:rPr lang="en-US" dirty="0" smtClean="0">
                <a:sym typeface="Wingdings" pitchFamily="2" charset="2"/>
              </a:rPr>
              <a:t>	Cultivate character</a:t>
            </a:r>
            <a:r>
              <a:rPr lang="zh-CN" altLang="en-US" dirty="0" smtClean="0">
                <a:sym typeface="Wingdings" pitchFamily="2" charset="2"/>
              </a:rPr>
              <a:t> </a:t>
            </a:r>
            <a:r>
              <a:rPr lang="en-US" altLang="zh-CN" dirty="0" smtClean="0">
                <a:sym typeface="Wingdings" pitchFamily="2" charset="2"/>
              </a:rPr>
              <a:t/>
            </a:r>
            <a:br>
              <a:rPr lang="en-US" altLang="zh-CN" dirty="0" smtClean="0">
                <a:sym typeface="Wingdings" pitchFamily="2" charset="2"/>
              </a:rPr>
            </a:br>
            <a:r>
              <a:rPr lang="en-US" altLang="zh-CN" dirty="0" smtClean="0">
                <a:sym typeface="Wingdings" pitchFamily="2" charset="2"/>
              </a:rPr>
              <a:t>				</a:t>
            </a:r>
            <a:r>
              <a:rPr lang="zh-CN" altLang="en-US" dirty="0" smtClean="0">
                <a:sym typeface="Wingdings" pitchFamily="2" charset="2"/>
              </a:rPr>
              <a:t>发展性格</a:t>
            </a:r>
            <a:r>
              <a:rPr lang="en-US" altLang="zh-CN" dirty="0" smtClean="0">
                <a:sym typeface="Wingdings" pitchFamily="2" charset="2"/>
              </a:rPr>
              <a:t/>
            </a:r>
            <a:br>
              <a:rPr lang="en-US" altLang="zh-CN" dirty="0" smtClean="0">
                <a:sym typeface="Wingdings" pitchFamily="2" charset="2"/>
              </a:rPr>
            </a:br>
            <a:endParaRPr lang="en-US" dirty="0" smtClean="0"/>
          </a:p>
          <a:p>
            <a:r>
              <a:rPr lang="en-US" dirty="0" smtClean="0"/>
              <a:t>Illumination		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	Liberate potential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zh-CN" altLang="en-US" dirty="0" smtClean="0"/>
              <a:t>解放潜力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 smtClean="0"/>
          </a:p>
          <a:p>
            <a:r>
              <a:rPr lang="en-US" dirty="0" smtClean="0"/>
              <a:t>Inclusion		</a:t>
            </a:r>
            <a:r>
              <a:rPr lang="en-US" dirty="0" smtClean="0">
                <a:sym typeface="Wingdings" pitchFamily="2" charset="2"/>
              </a:rPr>
              <a:t>	Foster collaborations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				</a:t>
            </a:r>
            <a:r>
              <a:rPr lang="zh-CN" altLang="en-US" dirty="0" smtClean="0">
                <a:sym typeface="Wingdings" pitchFamily="2" charset="2"/>
              </a:rPr>
              <a:t>促进合作</a:t>
            </a:r>
            <a:r>
              <a:rPr lang="en-US" altLang="zh-CN" dirty="0" smtClean="0">
                <a:sym typeface="Wingdings" pitchFamily="2" charset="2"/>
              </a:rPr>
              <a:t/>
            </a:r>
            <a:br>
              <a:rPr lang="en-US" altLang="zh-CN" dirty="0" smtClean="0">
                <a:sym typeface="Wingdings" pitchFamily="2" charset="2"/>
              </a:rPr>
            </a:br>
            <a:endParaRPr lang="en-US" dirty="0" smtClean="0"/>
          </a:p>
          <a:p>
            <a:r>
              <a:rPr lang="en-US" dirty="0" smtClean="0"/>
              <a:t>Inspiration		</a:t>
            </a:r>
            <a:r>
              <a:rPr lang="en-US" dirty="0" smtClean="0">
                <a:sym typeface="Wingdings" pitchFamily="2" charset="2"/>
              </a:rPr>
              <a:t>	Design structures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				</a:t>
            </a:r>
            <a:r>
              <a:rPr lang="zh-CN" altLang="en-US" dirty="0" smtClean="0">
                <a:sym typeface="Wingdings" pitchFamily="2" charset="2"/>
              </a:rPr>
              <a:t>制定机构</a:t>
            </a:r>
            <a:r>
              <a:rPr lang="en-US" altLang="zh-CN" dirty="0" smtClean="0">
                <a:sym typeface="Wingdings" pitchFamily="2" charset="2"/>
              </a:rPr>
              <a:t/>
            </a:r>
            <a:br>
              <a:rPr lang="en-US" altLang="zh-CN" dirty="0" smtClean="0">
                <a:sym typeface="Wingdings" pitchFamily="2" charset="2"/>
              </a:rPr>
            </a:br>
            <a:endParaRPr lang="en-US" dirty="0" smtClean="0"/>
          </a:p>
          <a:p>
            <a:r>
              <a:rPr lang="en-US" dirty="0" smtClean="0"/>
              <a:t>Integrity		</a:t>
            </a:r>
            <a:r>
              <a:rPr lang="en-US" dirty="0" smtClean="0">
                <a:sym typeface="Wingdings" pitchFamily="2" charset="2"/>
              </a:rPr>
              <a:t>	Facilitate change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				</a:t>
            </a:r>
            <a:r>
              <a:rPr lang="zh-CN" altLang="en-US" dirty="0" smtClean="0">
                <a:sym typeface="Wingdings" pitchFamily="2" charset="2"/>
              </a:rPr>
              <a:t>协调变化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</a:t>
            </a:r>
          </a:p>
          <a:p>
            <a:pPr>
              <a:buNone/>
            </a:pPr>
            <a:r>
              <a:rPr lang="en-US" sz="1400" dirty="0" smtClean="0"/>
              <a:t>	Diana Whitney, et al, 2010		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6516216" y="4509120"/>
          <a:ext cx="2304256" cy="1600178"/>
        </p:xfrm>
        <a:graphic>
          <a:graphicData uri="http://schemas.openxmlformats.org/presentationml/2006/ole">
            <p:oleObj spid="_x0000_s27650" name="文件" r:id="rId3" imgW="5492034" imgH="2995426" progId="Word.Document.12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6588224" y="6093296"/>
            <a:ext cx="13548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bobbetcentrism.com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n">
  <a:themeElements>
    <a:clrScheme name="Fan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Fan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n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1072</TotalTime>
  <Words>797</Words>
  <Application>Microsoft Office PowerPoint</Application>
  <PresentationFormat>On-screen Show (4:3)</PresentationFormat>
  <Paragraphs>160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Fan</vt:lpstr>
      <vt:lpstr>文件</vt:lpstr>
      <vt:lpstr>Chart</vt:lpstr>
      <vt:lpstr>簡報</vt:lpstr>
      <vt:lpstr>《新管理，新模式：探询与 肯定式的领导及其作用》 Appreciative Leadership</vt:lpstr>
      <vt:lpstr>管理模式，多种多样 Variety of Management Styles</vt:lpstr>
      <vt:lpstr>Appreciative Leadership 肯定式领导 </vt:lpstr>
      <vt:lpstr>肯定式探寻 Appreciative Inquiry (AI)  </vt:lpstr>
      <vt:lpstr>肯定式探寻 Appreciative Inquiry (AI)  </vt:lpstr>
      <vt:lpstr>肯定式领导 Appreciative Leadership</vt:lpstr>
      <vt:lpstr>肯定式领导Appreciative Leadership 5 种主要策略 5 Core Strategies </vt:lpstr>
      <vt:lpstr>肯定式领导Appreciative Leadership 5 种主要策略 5 Core Strategies</vt:lpstr>
      <vt:lpstr>肯定的变化 Positive Change</vt:lpstr>
      <vt:lpstr>肯定的能量 Positive Energy</vt:lpstr>
      <vt:lpstr>How to do it…  如何作。。。</vt:lpstr>
      <vt:lpstr>肯定 Appreciation</vt:lpstr>
      <vt:lpstr>推动与肯定 Promotion &amp; Appreciation</vt:lpstr>
      <vt:lpstr>Slide 14</vt:lpstr>
      <vt:lpstr>HKBUtube: Student Productions  Usage Data </vt:lpstr>
      <vt:lpstr>http://www.hkbu.edu.hk/lib/electronic/libdbs/mpd/index.html</vt:lpstr>
      <vt:lpstr>Chinese Medicine Plant Image Database – Usage Data</vt:lpstr>
      <vt:lpstr>HKBU Graduate Attributes  香港浸会大学毕业生的特质 </vt:lpstr>
      <vt:lpstr>Information Literacy</vt:lpstr>
      <vt:lpstr>Appreciative leadership</vt:lpstr>
      <vt:lpstr>Return on Investment – Assignment 回报= 作业</vt:lpstr>
      <vt:lpstr>Slide 22</vt:lpstr>
    </vt:vector>
  </TitlesOfParts>
  <Company>Hong Kong Baptist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Appreciative Leadership</dc:title>
  <dc:creator>libstaff</dc:creator>
  <cp:lastModifiedBy>libstaff</cp:lastModifiedBy>
  <cp:revision>128</cp:revision>
  <dcterms:created xsi:type="dcterms:W3CDTF">2012-05-17T07:38:45Z</dcterms:created>
  <dcterms:modified xsi:type="dcterms:W3CDTF">2013-03-16T10:30:22Z</dcterms:modified>
</cp:coreProperties>
</file>